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0" r:id="rId2"/>
    <p:sldId id="256" r:id="rId3"/>
    <p:sldId id="267" r:id="rId4"/>
    <p:sldId id="268" r:id="rId5"/>
    <p:sldId id="274" r:id="rId6"/>
    <p:sldId id="271" r:id="rId7"/>
    <p:sldId id="272" r:id="rId8"/>
    <p:sldId id="273" r:id="rId9"/>
    <p:sldId id="275" r:id="rId10"/>
    <p:sldId id="266" r:id="rId11"/>
    <p:sldId id="258" r:id="rId12"/>
    <p:sldId id="259" r:id="rId13"/>
    <p:sldId id="260" r:id="rId14"/>
    <p:sldId id="269" r:id="rId15"/>
    <p:sldId id="262" r:id="rId16"/>
    <p:sldId id="263" r:id="rId17"/>
    <p:sldId id="264" r:id="rId18"/>
    <p:sldId id="265" r:id="rId19"/>
    <p:sldId id="276" r:id="rId2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7A847CFC-816F-41D0-AAC0-9BF4FEBC753E}" type="datetimeFigureOut">
              <a:rPr lang="es-ES" smtClean="0"/>
              <a:pPr/>
              <a:t>12/01/2012</a:t>
            </a:fld>
            <a:endParaRPr lang="es-ES"/>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ES"/>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12/01/2012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12/01/2012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7A847CFC-816F-41D0-AAC0-9BF4FEBC753E}" type="datetimeFigureOut">
              <a:rPr lang="es-ES" smtClean="0"/>
              <a:pPr/>
              <a:t>12/01/2012</a:t>
            </a:fld>
            <a:endParaRPr lang="es-ES"/>
          </a:p>
        </p:txBody>
      </p:sp>
      <p:sp>
        <p:nvSpPr>
          <p:cNvPr id="9" name="8 Marcador de número de diapositiva"/>
          <p:cNvSpPr>
            <a:spLocks noGrp="1"/>
          </p:cNvSpPr>
          <p:nvPr>
            <p:ph type="sldNum" sz="quarter" idx="15"/>
          </p:nvPr>
        </p:nvSpPr>
        <p:spPr/>
        <p:txBody>
          <a:bodyPr rtlCol="0"/>
          <a:lstStyle/>
          <a:p>
            <a:fld id="{132FADFE-3B8F-471C-ABF0-DBC7717ECBBC}" type="slidenum">
              <a:rPr lang="es-ES" smtClean="0"/>
              <a:pPr/>
              <a:t>‹Nº›</a:t>
            </a:fld>
            <a:endParaRPr lang="es-ES"/>
          </a:p>
        </p:txBody>
      </p:sp>
      <p:sp>
        <p:nvSpPr>
          <p:cNvPr id="10" name="9 Marcador de pie de página"/>
          <p:cNvSpPr>
            <a:spLocks noGrp="1"/>
          </p:cNvSpPr>
          <p:nvPr>
            <p:ph type="ftr" sz="quarter" idx="16"/>
          </p:nvPr>
        </p:nvSpPr>
        <p:spPr/>
        <p:txBody>
          <a:bodyPr rtlCol="0"/>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7A847CFC-816F-41D0-AAC0-9BF4FEBC753E}" type="datetimeFigureOut">
              <a:rPr lang="es-ES" smtClean="0"/>
              <a:pPr/>
              <a:t>12/01/2012</a:t>
            </a:fld>
            <a:endParaRPr lang="es-ES"/>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ES"/>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12/01/2012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7A847CFC-816F-41D0-AAC0-9BF4FEBC753E}" type="datetimeFigureOut">
              <a:rPr lang="es-ES" smtClean="0"/>
              <a:pPr/>
              <a:t>12/01/2012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7A847CFC-816F-41D0-AAC0-9BF4FEBC753E}" type="datetimeFigureOut">
              <a:rPr lang="es-ES" smtClean="0"/>
              <a:pPr/>
              <a:t>12/01/2012</a:t>
            </a:fld>
            <a:endParaRPr lang="es-ES"/>
          </a:p>
        </p:txBody>
      </p:sp>
      <p:sp>
        <p:nvSpPr>
          <p:cNvPr id="7" name="6 Marcador de número de diapositiva"/>
          <p:cNvSpPr>
            <a:spLocks noGrp="1"/>
          </p:cNvSpPr>
          <p:nvPr>
            <p:ph type="sldNum" sz="quarter" idx="11"/>
          </p:nvPr>
        </p:nvSpPr>
        <p:spPr/>
        <p:txBody>
          <a:bodyPr rtlCol="0"/>
          <a:lstStyle/>
          <a:p>
            <a:fld id="{132FADFE-3B8F-471C-ABF0-DBC7717ECBBC}" type="slidenum">
              <a:rPr lang="es-ES" smtClean="0"/>
              <a:pPr/>
              <a:t>‹Nº›</a:t>
            </a:fld>
            <a:endParaRPr lang="es-ES"/>
          </a:p>
        </p:txBody>
      </p:sp>
      <p:sp>
        <p:nvSpPr>
          <p:cNvPr id="8" name="7 Marcador de pie de página"/>
          <p:cNvSpPr>
            <a:spLocks noGrp="1"/>
          </p:cNvSpPr>
          <p:nvPr>
            <p:ph type="ftr" sz="quarter" idx="12"/>
          </p:nvPr>
        </p:nvSpPr>
        <p:spPr/>
        <p:txBody>
          <a:bodyPr rtlCol="0"/>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12/01/2012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7A847CFC-816F-41D0-AAC0-9BF4FEBC753E}" type="datetimeFigureOut">
              <a:rPr lang="es-ES" smtClean="0"/>
              <a:pPr/>
              <a:t>12/01/2012</a:t>
            </a:fld>
            <a:endParaRPr lang="es-ES"/>
          </a:p>
        </p:txBody>
      </p:sp>
      <p:sp>
        <p:nvSpPr>
          <p:cNvPr id="22" name="21 Marcador de número de diapositiva"/>
          <p:cNvSpPr>
            <a:spLocks noGrp="1"/>
          </p:cNvSpPr>
          <p:nvPr>
            <p:ph type="sldNum" sz="quarter" idx="15"/>
          </p:nvPr>
        </p:nvSpPr>
        <p:spPr/>
        <p:txBody>
          <a:bodyPr rtlCol="0"/>
          <a:lstStyle/>
          <a:p>
            <a:fld id="{132FADFE-3B8F-471C-ABF0-DBC7717ECBBC}" type="slidenum">
              <a:rPr lang="es-ES" smtClean="0"/>
              <a:pPr/>
              <a:t>‹Nº›</a:t>
            </a:fld>
            <a:endParaRPr lang="es-ES"/>
          </a:p>
        </p:txBody>
      </p:sp>
      <p:sp>
        <p:nvSpPr>
          <p:cNvPr id="23" name="22 Marcador de pie de página"/>
          <p:cNvSpPr>
            <a:spLocks noGrp="1"/>
          </p:cNvSpPr>
          <p:nvPr>
            <p:ph type="ftr" sz="quarter" idx="16"/>
          </p:nvPr>
        </p:nvSpPr>
        <p:spPr/>
        <p:txBody>
          <a:bodyPr rtlCol="0"/>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7A847CFC-816F-41D0-AAC0-9BF4FEBC753E}" type="datetimeFigureOut">
              <a:rPr lang="es-ES" smtClean="0"/>
              <a:pPr/>
              <a:t>12/01/2012</a:t>
            </a:fld>
            <a:endParaRPr lang="es-ES"/>
          </a:p>
        </p:txBody>
      </p:sp>
      <p:sp>
        <p:nvSpPr>
          <p:cNvPr id="18" name="17 Marcador de número de diapositiva"/>
          <p:cNvSpPr>
            <a:spLocks noGrp="1"/>
          </p:cNvSpPr>
          <p:nvPr>
            <p:ph type="sldNum" sz="quarter" idx="11"/>
          </p:nvPr>
        </p:nvSpPr>
        <p:spPr/>
        <p:txBody>
          <a:bodyPr rtlCol="0"/>
          <a:lstStyle/>
          <a:p>
            <a:fld id="{132FADFE-3B8F-471C-ABF0-DBC7717ECBBC}" type="slidenum">
              <a:rPr lang="es-ES" smtClean="0"/>
              <a:pPr/>
              <a:t>‹Nº›</a:t>
            </a:fld>
            <a:endParaRPr lang="es-ES"/>
          </a:p>
        </p:txBody>
      </p:sp>
      <p:sp>
        <p:nvSpPr>
          <p:cNvPr id="21" name="20 Marcador de pie de página"/>
          <p:cNvSpPr>
            <a:spLocks noGrp="1"/>
          </p:cNvSpPr>
          <p:nvPr>
            <p:ph type="ftr" sz="quarter" idx="12"/>
          </p:nvPr>
        </p:nvSpPr>
        <p:spPr/>
        <p:txBody>
          <a:bodyPr rtlCol="0"/>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A847CFC-816F-41D0-AAC0-9BF4FEBC753E}" type="datetimeFigureOut">
              <a:rPr lang="es-ES" smtClean="0"/>
              <a:pPr/>
              <a:t>12/01/2012</a:t>
            </a:fld>
            <a:endParaRPr lang="es-ES"/>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ES"/>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5080"/>
            <a:ext cx="9144000" cy="6868160"/>
          </a:xfrm>
          <a:prstGeom prst="rect">
            <a:avLst/>
          </a:prstGeom>
          <a:noFill/>
          <a:ln w="9525">
            <a:noFill/>
            <a:miter lim="800000"/>
            <a:headEnd/>
            <a:tailEnd/>
          </a:ln>
        </p:spPr>
      </p:pic>
      <p:sp>
        <p:nvSpPr>
          <p:cNvPr id="4" name="Rectangle 3"/>
          <p:cNvSpPr>
            <a:spLocks noChangeArrowheads="1"/>
          </p:cNvSpPr>
          <p:nvPr/>
        </p:nvSpPr>
        <p:spPr bwMode="auto">
          <a:xfrm>
            <a:off x="4932040" y="4365104"/>
            <a:ext cx="3796779" cy="2232248"/>
          </a:xfrm>
          <a:prstGeom prst="rect">
            <a:avLst/>
          </a:prstGeom>
          <a:solidFill>
            <a:srgbClr val="4F81BD"/>
          </a:solidFill>
          <a:ln w="38100">
            <a:solidFill>
              <a:srgbClr val="F2F2F2"/>
            </a:solidFill>
            <a:miter lim="800000"/>
            <a:headEnd/>
            <a:tailEnd/>
          </a:ln>
          <a:effectLst>
            <a:outerShdw dist="28398" dir="3806097" algn="ctr" rotWithShape="0">
              <a:srgbClr val="243F60">
                <a:alpha val="50000"/>
              </a:srgb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ts val="1000"/>
              </a:spcAft>
            </a:pPr>
            <a:r>
              <a:rPr lang="es-ES" sz="1600" b="1" dirty="0" smtClean="0">
                <a:latin typeface="Tempus Sans ITC" pitchFamily="82" charset="0"/>
                <a:cs typeface="Arial" pitchFamily="34" charset="0"/>
              </a:rPr>
              <a:t>BA´NOS </a:t>
            </a:r>
            <a:r>
              <a:rPr lang="es-ES" sz="1600" b="1" dirty="0" smtClean="0">
                <a:latin typeface="Tempus Sans ITC" pitchFamily="82" charset="0"/>
                <a:cs typeface="Arial" pitchFamily="34" charset="0"/>
              </a:rPr>
              <a:t>VALIENTE, Luna</a:t>
            </a:r>
          </a:p>
          <a:p>
            <a:pPr algn="ctr" fontAlgn="base">
              <a:spcBef>
                <a:spcPct val="0"/>
              </a:spcBef>
              <a:spcAft>
                <a:spcPts val="1000"/>
              </a:spcAft>
            </a:pPr>
            <a:r>
              <a:rPr lang="es-ES" sz="1600" b="1" dirty="0" smtClean="0">
                <a:latin typeface="Tempus Sans ITC" pitchFamily="82" charset="0"/>
                <a:cs typeface="Arial" pitchFamily="34" charset="0"/>
              </a:rPr>
              <a:t>CARRASCAL, Virginia</a:t>
            </a:r>
          </a:p>
          <a:p>
            <a:pPr algn="ctr" fontAlgn="base">
              <a:spcBef>
                <a:spcPct val="0"/>
              </a:spcBef>
              <a:spcAft>
                <a:spcPts val="1000"/>
              </a:spcAft>
            </a:pPr>
            <a:r>
              <a:rPr kumimoji="0" lang="es-ES" sz="1600" b="1" i="0" u="none" strike="noStrike" cap="none" normalizeH="0" baseline="0" dirty="0" smtClean="0">
                <a:ln>
                  <a:noFill/>
                </a:ln>
                <a:solidFill>
                  <a:schemeClr val="tx1"/>
                </a:solidFill>
                <a:effectLst/>
                <a:latin typeface="Tempus Sans ITC" pitchFamily="82" charset="0"/>
                <a:cs typeface="Arial" pitchFamily="34" charset="0"/>
              </a:rPr>
              <a:t>COSGAYA, MORENTIN,</a:t>
            </a:r>
            <a:r>
              <a:rPr kumimoji="0" lang="es-ES" sz="1600" b="1" i="0" u="none" strike="noStrike" cap="none" normalizeH="0" dirty="0" smtClean="0">
                <a:ln>
                  <a:noFill/>
                </a:ln>
                <a:solidFill>
                  <a:schemeClr val="tx1"/>
                </a:solidFill>
                <a:effectLst/>
                <a:latin typeface="Tempus Sans ITC" pitchFamily="82" charset="0"/>
                <a:cs typeface="Arial" pitchFamily="34" charset="0"/>
              </a:rPr>
              <a:t> Maite</a:t>
            </a:r>
            <a:endParaRPr lang="es-ES" sz="1600" b="1" dirty="0" smtClean="0">
              <a:latin typeface="Tempus Sans ITC" pitchFamily="82" charset="0"/>
              <a:cs typeface="Arial" pitchFamily="34" charset="0"/>
            </a:endParaRPr>
          </a:p>
          <a:p>
            <a:pPr algn="ctr" fontAlgn="base">
              <a:spcBef>
                <a:spcPct val="0"/>
              </a:spcBef>
              <a:spcAft>
                <a:spcPts val="1000"/>
              </a:spcAft>
            </a:pPr>
            <a:r>
              <a:rPr kumimoji="0" lang="es-ES" sz="1600" b="1" i="0" u="none" strike="noStrike" cap="none" normalizeH="0" baseline="0" dirty="0" smtClean="0">
                <a:ln>
                  <a:noFill/>
                </a:ln>
                <a:solidFill>
                  <a:schemeClr val="tx1"/>
                </a:solidFill>
                <a:effectLst/>
                <a:latin typeface="Tempus Sans ITC" pitchFamily="82" charset="0"/>
                <a:cs typeface="Arial" pitchFamily="34" charset="0"/>
              </a:rPr>
              <a:t>SÁNCHEZ LERENA, María</a:t>
            </a:r>
          </a:p>
          <a:p>
            <a:pPr algn="ctr" fontAlgn="base">
              <a:spcBef>
                <a:spcPct val="0"/>
              </a:spcBef>
              <a:spcAft>
                <a:spcPts val="1000"/>
              </a:spcAft>
            </a:pPr>
            <a:r>
              <a:rPr lang="es-ES" sz="1600" b="1" dirty="0" smtClean="0">
                <a:latin typeface="Tempus Sans ITC" pitchFamily="82" charset="0"/>
                <a:cs typeface="Arial" pitchFamily="34" charset="0"/>
              </a:rPr>
              <a:t>SUAZO PÉREZ, Leticia</a:t>
            </a:r>
          </a:p>
          <a:p>
            <a:pPr algn="ctr" fontAlgn="base">
              <a:spcBef>
                <a:spcPct val="0"/>
              </a:spcBef>
              <a:spcAft>
                <a:spcPts val="1000"/>
              </a:spcAft>
            </a:pPr>
            <a:r>
              <a:rPr kumimoji="0" lang="es-ES" sz="1600" b="1" i="0" u="none" strike="noStrike" cap="none" normalizeH="0" baseline="0" dirty="0" smtClean="0">
                <a:ln>
                  <a:noFill/>
                </a:ln>
                <a:solidFill>
                  <a:schemeClr val="tx1"/>
                </a:solidFill>
                <a:effectLst/>
                <a:latin typeface="Tempus Sans ITC" pitchFamily="82" charset="0"/>
                <a:cs typeface="Arial" pitchFamily="34" charset="0"/>
              </a:rPr>
              <a:t>VELARDE HERRERA, Jorge</a:t>
            </a:r>
          </a:p>
        </p:txBody>
      </p:sp>
      <p:sp>
        <p:nvSpPr>
          <p:cNvPr id="6" name="1 Título"/>
          <p:cNvSpPr txBox="1">
            <a:spLocks/>
          </p:cNvSpPr>
          <p:nvPr/>
        </p:nvSpPr>
        <p:spPr>
          <a:xfrm>
            <a:off x="688032" y="404664"/>
            <a:ext cx="7772400" cy="821953"/>
          </a:xfrm>
          <a:prstGeom prst="rect">
            <a:avLst/>
          </a:prstGeom>
        </p:spPr>
        <p:txBody>
          <a:bodyPr vert="horz" anchor="b">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4800" b="1" cap="small"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The</a:t>
            </a:r>
            <a:r>
              <a:rPr lang="es-ES" sz="4800" b="1" cap="small"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s-ES" sz="4800" b="1" cap="small"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water</a:t>
            </a:r>
            <a:r>
              <a:rPr lang="es-ES" sz="4800" b="1" cap="small"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t>
            </a:r>
            <a:r>
              <a:rPr lang="es-ES" sz="4800" b="1" cap="small"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cycle</a:t>
            </a:r>
            <a:endParaRPr kumimoji="0" lang="es-ES" sz="4800" b="1" i="0" u="none" strike="noStrike" kern="1200" cap="small" spc="0" normalizeH="0" baseline="0" noProof="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992832" y="1772816"/>
            <a:ext cx="7467600" cy="4873752"/>
          </a:xfrm>
          <a:prstGeom prst="rect">
            <a:avLst/>
          </a:prstGeom>
        </p:spPr>
        <p:txBody>
          <a:bodyPr vert="horz">
            <a:normAutofit/>
          </a:bodyPr>
          <a:lstStyle/>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s-ES" sz="1800" b="1" i="0" u="none" strike="noStrike" kern="1200" cap="none" spc="0" normalizeH="0" baseline="0" noProof="0" dirty="0" err="1" smtClean="0">
                <a:ln>
                  <a:noFill/>
                </a:ln>
                <a:solidFill>
                  <a:srgbClr val="7030A0"/>
                </a:solidFill>
                <a:effectLst/>
                <a:uLnTx/>
                <a:uFillTx/>
                <a:latin typeface="+mn-lt"/>
                <a:ea typeface="+mn-ea"/>
                <a:cs typeface="+mn-cs"/>
              </a:rPr>
              <a:t>Vygotsky´s</a:t>
            </a:r>
            <a:r>
              <a:rPr kumimoji="0" lang="es-ES" sz="1800" b="1" i="0" u="none" strike="noStrike" kern="1200" cap="none" spc="0" normalizeH="0" baseline="0" noProof="0" dirty="0" smtClean="0">
                <a:ln>
                  <a:noFill/>
                </a:ln>
                <a:solidFill>
                  <a:srgbClr val="7030A0"/>
                </a:solidFill>
                <a:effectLst/>
                <a:uLnTx/>
                <a:uFillTx/>
                <a:latin typeface="+mn-lt"/>
                <a:ea typeface="+mn-ea"/>
                <a:cs typeface="+mn-cs"/>
              </a:rPr>
              <a:t> </a:t>
            </a:r>
            <a:r>
              <a:rPr kumimoji="0" lang="es-ES" sz="1800" b="1" i="0" u="none" strike="noStrike" kern="1200" cap="none" spc="0" normalizeH="0" baseline="0" noProof="0" dirty="0" err="1" smtClean="0">
                <a:ln>
                  <a:noFill/>
                </a:ln>
                <a:solidFill>
                  <a:srgbClr val="7030A0"/>
                </a:solidFill>
                <a:effectLst/>
                <a:uLnTx/>
                <a:uFillTx/>
                <a:latin typeface="+mn-lt"/>
                <a:ea typeface="+mn-ea"/>
                <a:cs typeface="+mn-cs"/>
              </a:rPr>
              <a:t>theories</a:t>
            </a:r>
            <a:r>
              <a:rPr kumimoji="0" lang="es-ES" sz="1800" b="1" i="0" u="none" strike="noStrike" kern="1200" cap="none" spc="0" normalizeH="0" baseline="0" noProof="0" dirty="0" smtClean="0">
                <a:ln>
                  <a:noFill/>
                </a:ln>
                <a:solidFill>
                  <a:srgbClr val="7030A0"/>
                </a:solidFill>
                <a:effectLst/>
                <a:uLnTx/>
                <a:uFillTx/>
                <a:latin typeface="+mn-lt"/>
                <a:ea typeface="+mn-ea"/>
                <a:cs typeface="+mn-cs"/>
              </a:rPr>
              <a:t>: </a:t>
            </a:r>
            <a:r>
              <a:rPr kumimoji="0" lang="es-ES" sz="1800" b="1" i="0" u="none" strike="noStrike" kern="1200" cap="none" spc="0" normalizeH="0" baseline="0" noProof="0" dirty="0" err="1" smtClean="0">
                <a:ln>
                  <a:noFill/>
                </a:ln>
                <a:solidFill>
                  <a:schemeClr val="tx2"/>
                </a:solidFill>
                <a:effectLst/>
                <a:uLnTx/>
                <a:uFillTx/>
                <a:latin typeface="+mn-lt"/>
                <a:ea typeface="+mn-ea"/>
                <a:cs typeface="+mn-cs"/>
              </a:rPr>
              <a:t>Scaffolding</a:t>
            </a:r>
            <a:r>
              <a:rPr kumimoji="0" lang="es-ES" sz="1800" b="1" i="0" u="none" strike="noStrike" kern="1200" cap="none" spc="0" normalizeH="0" baseline="0" noProof="0" dirty="0" smtClean="0">
                <a:ln>
                  <a:noFill/>
                </a:ln>
                <a:solidFill>
                  <a:schemeClr val="tx2"/>
                </a:solidFill>
                <a:effectLst/>
                <a:uLnTx/>
                <a:uFillTx/>
                <a:latin typeface="+mn-lt"/>
                <a:ea typeface="+mn-ea"/>
                <a:cs typeface="+mn-cs"/>
              </a:rPr>
              <a:t>, ZPD, </a:t>
            </a:r>
            <a:r>
              <a:rPr kumimoji="0" lang="es-ES" sz="1800" b="1" i="0" u="none" strike="noStrike" kern="1200" cap="none" spc="0" normalizeH="0" baseline="0" noProof="0" dirty="0" err="1" smtClean="0">
                <a:ln>
                  <a:noFill/>
                </a:ln>
                <a:solidFill>
                  <a:schemeClr val="tx2"/>
                </a:solidFill>
                <a:effectLst/>
                <a:uLnTx/>
                <a:uFillTx/>
                <a:latin typeface="+mn-lt"/>
                <a:ea typeface="+mn-ea"/>
                <a:cs typeface="+mn-cs"/>
              </a:rPr>
              <a:t>Shared</a:t>
            </a:r>
            <a:r>
              <a:rPr kumimoji="0" lang="es-ES" sz="1800" b="1" i="0" u="none" strike="noStrike" kern="1200" cap="none" spc="0" normalizeH="0" baseline="0" noProof="0" dirty="0" smtClean="0">
                <a:ln>
                  <a:noFill/>
                </a:ln>
                <a:solidFill>
                  <a:schemeClr val="tx2"/>
                </a:solidFill>
                <a:effectLst/>
                <a:uLnTx/>
                <a:uFillTx/>
                <a:latin typeface="+mn-lt"/>
                <a:ea typeface="+mn-ea"/>
                <a:cs typeface="+mn-cs"/>
              </a:rPr>
              <a:t> </a:t>
            </a:r>
            <a:r>
              <a:rPr kumimoji="0" lang="es-ES" sz="1800" b="1" i="0" u="none" strike="noStrike" kern="1200" cap="none" spc="0" normalizeH="0" baseline="0" noProof="0" dirty="0" err="1" smtClean="0">
                <a:ln>
                  <a:noFill/>
                </a:ln>
                <a:solidFill>
                  <a:schemeClr val="tx2"/>
                </a:solidFill>
                <a:effectLst/>
                <a:uLnTx/>
                <a:uFillTx/>
                <a:latin typeface="+mn-lt"/>
                <a:ea typeface="+mn-ea"/>
                <a:cs typeface="+mn-cs"/>
              </a:rPr>
              <a:t>activities</a:t>
            </a:r>
            <a:r>
              <a:rPr kumimoji="0" lang="es-ES" sz="1800" b="1" i="0" u="none" strike="noStrike" kern="1200" cap="none" spc="0" normalizeH="0" baseline="0" noProof="0" dirty="0" smtClean="0">
                <a:ln>
                  <a:noFill/>
                </a:ln>
                <a:solidFill>
                  <a:schemeClr val="tx2"/>
                </a:solidFill>
                <a:effectLst/>
                <a:uLnTx/>
                <a:uFillTx/>
                <a:latin typeface="+mn-lt"/>
                <a:ea typeface="+mn-ea"/>
                <a:cs typeface="+mn-cs"/>
              </a:rPr>
              <a:t>, Social, </a:t>
            </a:r>
            <a:r>
              <a:rPr kumimoji="0" lang="es-ES" sz="1800" b="1" i="0" u="none" strike="noStrike" kern="1200" cap="none" spc="0" normalizeH="0" baseline="0" noProof="0" dirty="0" err="1" smtClean="0">
                <a:ln>
                  <a:noFill/>
                </a:ln>
                <a:solidFill>
                  <a:schemeClr val="tx2"/>
                </a:solidFill>
                <a:effectLst/>
                <a:uLnTx/>
                <a:uFillTx/>
                <a:latin typeface="+mn-lt"/>
                <a:ea typeface="+mn-ea"/>
                <a:cs typeface="+mn-cs"/>
              </a:rPr>
              <a:t>Public</a:t>
            </a:r>
            <a:r>
              <a:rPr kumimoji="0" lang="es-ES" sz="1800" b="1" i="0" u="none" strike="noStrike" kern="1200" cap="none" spc="0" normalizeH="0" baseline="0" noProof="0" dirty="0" smtClean="0">
                <a:ln>
                  <a:noFill/>
                </a:ln>
                <a:solidFill>
                  <a:schemeClr val="tx2"/>
                </a:solidFill>
                <a:effectLst/>
                <a:uLnTx/>
                <a:uFillTx/>
                <a:latin typeface="+mn-lt"/>
                <a:ea typeface="+mn-ea"/>
                <a:cs typeface="+mn-cs"/>
              </a:rPr>
              <a:t> and </a:t>
            </a:r>
            <a:r>
              <a:rPr kumimoji="0" lang="es-ES" sz="1800" b="1" i="0" u="none" strike="noStrike" kern="1200" cap="none" spc="0" normalizeH="0" baseline="0" noProof="0" dirty="0" err="1" smtClean="0">
                <a:ln>
                  <a:noFill/>
                </a:ln>
                <a:solidFill>
                  <a:schemeClr val="tx2"/>
                </a:solidFill>
                <a:effectLst/>
                <a:uLnTx/>
                <a:uFillTx/>
                <a:latin typeface="+mn-lt"/>
                <a:ea typeface="+mn-ea"/>
                <a:cs typeface="+mn-cs"/>
              </a:rPr>
              <a:t>Private</a:t>
            </a:r>
            <a:r>
              <a:rPr kumimoji="0" lang="es-ES" sz="1800" b="1" i="0" u="none" strike="noStrike" kern="1200" cap="none" spc="0" normalizeH="0" baseline="0" noProof="0" dirty="0" smtClean="0">
                <a:ln>
                  <a:noFill/>
                </a:ln>
                <a:solidFill>
                  <a:schemeClr val="tx2"/>
                </a:solidFill>
                <a:effectLst/>
                <a:uLnTx/>
                <a:uFillTx/>
                <a:latin typeface="+mn-lt"/>
                <a:ea typeface="+mn-ea"/>
                <a:cs typeface="+mn-cs"/>
              </a:rPr>
              <a:t> </a:t>
            </a:r>
            <a:r>
              <a:rPr kumimoji="0" lang="es-ES" sz="1800" b="1" i="0" u="none" strike="noStrike" kern="1200" cap="none" spc="0" normalizeH="0" baseline="0" noProof="0" dirty="0" err="1" smtClean="0">
                <a:ln>
                  <a:noFill/>
                </a:ln>
                <a:solidFill>
                  <a:schemeClr val="tx2"/>
                </a:solidFill>
                <a:effectLst/>
                <a:uLnTx/>
                <a:uFillTx/>
                <a:latin typeface="+mn-lt"/>
                <a:ea typeface="+mn-ea"/>
                <a:cs typeface="+mn-cs"/>
              </a:rPr>
              <a:t>Language</a:t>
            </a:r>
            <a:r>
              <a:rPr kumimoji="0" lang="es-ES" sz="1800" b="1" i="0" u="none" strike="noStrike" kern="1200" cap="none" spc="0" normalizeH="0" baseline="0" noProof="0" dirty="0" smtClean="0">
                <a:ln>
                  <a:noFill/>
                </a:ln>
                <a:solidFill>
                  <a:schemeClr val="tx2"/>
                </a:solidFill>
                <a:effectLst/>
                <a:uLnTx/>
                <a:uFillTx/>
                <a:latin typeface="+mn-lt"/>
                <a:ea typeface="+mn-ea"/>
                <a:cs typeface="+mn-cs"/>
              </a:rPr>
              <a:t>. </a:t>
            </a:r>
            <a:endParaRPr kumimoji="0" lang="en-US" sz="18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ES" sz="1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s-ES" sz="1800" b="1" i="0" u="none" strike="noStrike" kern="1200" cap="none" spc="0" normalizeH="0" baseline="0" noProof="0" dirty="0" err="1" smtClean="0">
                <a:ln>
                  <a:noFill/>
                </a:ln>
                <a:solidFill>
                  <a:schemeClr val="bg2">
                    <a:lumMod val="50000"/>
                  </a:schemeClr>
                </a:solidFill>
                <a:effectLst/>
                <a:uLnTx/>
                <a:uFillTx/>
                <a:latin typeface="+mn-lt"/>
                <a:ea typeface="+mn-ea"/>
                <a:cs typeface="+mn-cs"/>
              </a:rPr>
              <a:t>Gardner’s</a:t>
            </a:r>
            <a:r>
              <a:rPr kumimoji="0" lang="es-ES" sz="1800" b="1" i="0" u="none" strike="noStrike" kern="1200" cap="none" spc="0" normalizeH="0" baseline="0" noProof="0" dirty="0" smtClean="0">
                <a:ln>
                  <a:noFill/>
                </a:ln>
                <a:solidFill>
                  <a:schemeClr val="bg2">
                    <a:lumMod val="50000"/>
                  </a:schemeClr>
                </a:solidFill>
                <a:effectLst/>
                <a:uLnTx/>
                <a:uFillTx/>
                <a:latin typeface="+mn-lt"/>
                <a:ea typeface="+mn-ea"/>
                <a:cs typeface="+mn-cs"/>
              </a:rPr>
              <a:t> </a:t>
            </a:r>
            <a:r>
              <a:rPr kumimoji="0" lang="es-ES" sz="1800" b="1" i="0" u="none" strike="noStrike" kern="1200" cap="none" spc="0" normalizeH="0" baseline="0" noProof="0" dirty="0" err="1" smtClean="0">
                <a:ln>
                  <a:noFill/>
                </a:ln>
                <a:solidFill>
                  <a:schemeClr val="bg2">
                    <a:lumMod val="50000"/>
                  </a:schemeClr>
                </a:solidFill>
                <a:effectLst/>
                <a:uLnTx/>
                <a:uFillTx/>
                <a:latin typeface="+mn-lt"/>
                <a:ea typeface="+mn-ea"/>
                <a:cs typeface="+mn-cs"/>
              </a:rPr>
              <a:t>multiple</a:t>
            </a:r>
            <a:r>
              <a:rPr kumimoji="0" lang="es-ES" sz="1800" b="1" i="0" u="none" strike="noStrike" kern="1200" cap="none" spc="0" normalizeH="0" baseline="0" noProof="0" dirty="0" smtClean="0">
                <a:ln>
                  <a:noFill/>
                </a:ln>
                <a:solidFill>
                  <a:schemeClr val="bg2">
                    <a:lumMod val="50000"/>
                  </a:schemeClr>
                </a:solidFill>
                <a:effectLst/>
                <a:uLnTx/>
                <a:uFillTx/>
                <a:latin typeface="+mn-lt"/>
                <a:ea typeface="+mn-ea"/>
                <a:cs typeface="+mn-cs"/>
              </a:rPr>
              <a:t> </a:t>
            </a:r>
            <a:r>
              <a:rPr kumimoji="0" lang="es-ES" sz="1800" b="1" i="0" u="none" strike="noStrike" kern="1200" cap="none" spc="0" normalizeH="0" baseline="0" noProof="0" dirty="0" err="1" smtClean="0">
                <a:ln>
                  <a:noFill/>
                </a:ln>
                <a:solidFill>
                  <a:schemeClr val="bg2">
                    <a:lumMod val="50000"/>
                  </a:schemeClr>
                </a:solidFill>
                <a:effectLst/>
                <a:uLnTx/>
                <a:uFillTx/>
                <a:latin typeface="+mn-lt"/>
                <a:ea typeface="+mn-ea"/>
                <a:cs typeface="+mn-cs"/>
              </a:rPr>
              <a:t>intelligences</a:t>
            </a:r>
            <a:r>
              <a:rPr kumimoji="0" lang="es-ES" sz="1800" b="1" i="0" u="none" strike="noStrike" kern="1200" cap="none" spc="0" normalizeH="0" baseline="0" noProof="0" dirty="0" smtClean="0">
                <a:ln>
                  <a:noFill/>
                </a:ln>
                <a:solidFill>
                  <a:schemeClr val="bg2">
                    <a:lumMod val="50000"/>
                  </a:schemeClr>
                </a:solidFill>
                <a:effectLst/>
                <a:uLnTx/>
                <a:uFillTx/>
                <a:latin typeface="+mn-lt"/>
                <a:ea typeface="+mn-ea"/>
                <a:cs typeface="+mn-cs"/>
              </a:rPr>
              <a:t> </a:t>
            </a:r>
            <a:r>
              <a:rPr kumimoji="0" lang="es-ES" sz="1800" b="1" i="0" u="none" strike="noStrike" kern="1200" cap="none" spc="0" normalizeH="0" baseline="0" noProof="0" dirty="0" err="1" smtClean="0">
                <a:ln>
                  <a:noFill/>
                </a:ln>
                <a:solidFill>
                  <a:schemeClr val="bg2">
                    <a:lumMod val="50000"/>
                  </a:schemeClr>
                </a:solidFill>
                <a:effectLst/>
                <a:uLnTx/>
                <a:uFillTx/>
                <a:latin typeface="+mn-lt"/>
                <a:ea typeface="+mn-ea"/>
                <a:cs typeface="+mn-cs"/>
              </a:rPr>
              <a:t>theory</a:t>
            </a:r>
            <a:r>
              <a:rPr kumimoji="0" lang="es-ES" sz="1800" b="1" i="0" u="none" strike="noStrike" kern="1200" cap="none" spc="0" normalizeH="0" baseline="0" noProof="0" dirty="0" smtClean="0">
                <a:ln>
                  <a:noFill/>
                </a:ln>
                <a:solidFill>
                  <a:schemeClr val="bg2">
                    <a:lumMod val="50000"/>
                  </a:schemeClr>
                </a:solidFill>
                <a:effectLst/>
                <a:uLnTx/>
                <a:uFillTx/>
                <a:latin typeface="+mn-lt"/>
                <a:ea typeface="+mn-ea"/>
                <a:cs typeface="+mn-cs"/>
              </a:rPr>
              <a:t>: </a:t>
            </a:r>
            <a:r>
              <a:rPr kumimoji="0" lang="en-US" sz="1800" b="1" i="0" u="none" strike="noStrike" kern="1200" cap="none" spc="0" normalizeH="0" baseline="0" noProof="0" dirty="0" smtClean="0">
                <a:ln>
                  <a:noFill/>
                </a:ln>
                <a:solidFill>
                  <a:schemeClr val="tx2"/>
                </a:solidFill>
                <a:effectLst/>
                <a:uLnTx/>
                <a:uFillTx/>
                <a:latin typeface="+mn-lt"/>
                <a:ea typeface="+mn-ea"/>
                <a:cs typeface="+mn-cs"/>
              </a:rPr>
              <a:t>proposes seven (eight) different intelligences to account for a broader range of human potential in children and adults. </a:t>
            </a: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smtClean="0">
              <a:ln>
                <a:noFill/>
              </a:ln>
              <a:solidFill>
                <a:schemeClr val="tx2"/>
              </a:solidFill>
              <a:effectLst/>
              <a:uLnTx/>
              <a:uFillTx/>
              <a:latin typeface="+mn-lt"/>
              <a:ea typeface="+mn-ea"/>
              <a:cs typeface="+mn-cs"/>
            </a:endParaRPr>
          </a:p>
          <a:p>
            <a:pPr lvl="0">
              <a:spcBef>
                <a:spcPts val="600"/>
              </a:spcBef>
              <a:buClr>
                <a:schemeClr val="accent1"/>
              </a:buClr>
              <a:buSzPct val="70000"/>
              <a:defRPr/>
            </a:pPr>
            <a:r>
              <a:rPr kumimoji="0" lang="en-US" sz="1800" b="1" i="0" u="none" strike="noStrike" kern="1200" cap="none" spc="0" normalizeH="0" baseline="0" noProof="0" dirty="0" smtClean="0">
                <a:ln>
                  <a:noFill/>
                </a:ln>
                <a:solidFill>
                  <a:srgbClr val="00B0F0"/>
                </a:solidFill>
                <a:effectLst/>
                <a:uLnTx/>
                <a:uFillTx/>
                <a:latin typeface="+mn-lt"/>
                <a:ea typeface="+mn-ea"/>
                <a:cs typeface="+mn-cs"/>
              </a:rPr>
              <a:t>Brunner: </a:t>
            </a:r>
            <a:r>
              <a:rPr kumimoji="0" lang="en-US" sz="1800" b="1" i="0" u="none" strike="noStrike" kern="1200" cap="none" spc="0" normalizeH="0" baseline="0" noProof="0" dirty="0" smtClean="0">
                <a:ln>
                  <a:noFill/>
                </a:ln>
                <a:solidFill>
                  <a:schemeClr val="tx2"/>
                </a:solidFill>
                <a:effectLst/>
                <a:uLnTx/>
                <a:uFillTx/>
                <a:latin typeface="+mn-lt"/>
                <a:ea typeface="+mn-ea"/>
                <a:cs typeface="+mn-cs"/>
              </a:rPr>
              <a:t>In the interaction between child and adults around her, </a:t>
            </a:r>
            <a:r>
              <a:rPr kumimoji="0" lang="en-US" sz="1800" b="1" i="0" u="none" strike="noStrike" kern="1200" cap="none" spc="0" normalizeH="0" baseline="0" noProof="0" dirty="0" smtClean="0">
                <a:ln>
                  <a:noFill/>
                </a:ln>
                <a:solidFill>
                  <a:schemeClr val="tx2"/>
                </a:solidFill>
                <a:effectLst/>
                <a:uLnTx/>
                <a:uFillTx/>
                <a:latin typeface="+mn-lt"/>
                <a:ea typeface="+mn-ea"/>
                <a:cs typeface="+mn-cs"/>
              </a:rPr>
              <a:t>learning interacting.</a:t>
            </a:r>
            <a:r>
              <a:rPr lang="es-ES" b="1" dirty="0" smtClean="0">
                <a:solidFill>
                  <a:srgbClr val="FF0000"/>
                </a:solidFill>
              </a:rPr>
              <a:t> </a:t>
            </a:r>
            <a:endParaRPr kumimoji="0" lang="en-US" sz="1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n-US" sz="1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s-ES" sz="1800" b="1" i="0" u="none" strike="noStrike" kern="1200" cap="none" spc="0" normalizeH="0" baseline="0" noProof="0" dirty="0" smtClean="0">
                <a:ln>
                  <a:noFill/>
                </a:ln>
                <a:solidFill>
                  <a:srgbClr val="00B050"/>
                </a:solidFill>
                <a:effectLst/>
                <a:uLnTx/>
                <a:uFillTx/>
                <a:latin typeface="+mn-lt"/>
                <a:ea typeface="+mn-ea"/>
                <a:cs typeface="+mn-cs"/>
              </a:rPr>
              <a:t>Chomsky: </a:t>
            </a:r>
            <a:r>
              <a:rPr kumimoji="0" lang="en-US" sz="1800" b="1" i="0" u="none" strike="noStrike" kern="1200" cap="none" spc="0" normalizeH="0" baseline="0" noProof="0" dirty="0" smtClean="0">
                <a:ln>
                  <a:noFill/>
                </a:ln>
                <a:solidFill>
                  <a:schemeClr val="tx2"/>
                </a:solidFill>
                <a:effectLst/>
                <a:uLnTx/>
                <a:uFillTx/>
                <a:latin typeface="+mn-lt"/>
                <a:ea typeface="+mn-ea"/>
                <a:cs typeface="+mn-cs"/>
              </a:rPr>
              <a:t>Children do not simply copy the language that they hear around them. They deduce rules from it. </a:t>
            </a:r>
            <a:endParaRPr kumimoji="0" lang="en-US" sz="1800" b="1" i="0" u="none" strike="noStrike" kern="1200" cap="none" spc="0" normalizeH="0" baseline="0" noProof="0" dirty="0" smtClean="0">
              <a:ln>
                <a:noFill/>
              </a:ln>
              <a:solidFill>
                <a:schemeClr val="tx2"/>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lang="en-US" b="1" dirty="0" smtClean="0">
              <a:solidFill>
                <a:schemeClr val="tx2"/>
              </a:solidFill>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1800" b="1" i="0" u="none" strike="noStrike" kern="1200" cap="none" spc="0" normalizeH="0" baseline="0" noProof="0" dirty="0" smtClean="0">
                <a:ln>
                  <a:noFill/>
                </a:ln>
                <a:solidFill>
                  <a:schemeClr val="tx2"/>
                </a:solidFill>
                <a:effectLst/>
                <a:uLnTx/>
                <a:uFillTx/>
                <a:latin typeface="+mn-lt"/>
                <a:ea typeface="+mn-ea"/>
                <a:cs typeface="+mn-cs"/>
              </a:rPr>
              <a:t>*</a:t>
            </a:r>
            <a:r>
              <a:rPr kumimoji="0" lang="en-US" sz="1800" b="1" i="0" u="none" strike="noStrike" kern="1200" cap="none" spc="0" normalizeH="0" baseline="0" noProof="0" dirty="0" smtClean="0">
                <a:ln>
                  <a:noFill/>
                </a:ln>
                <a:solidFill>
                  <a:srgbClr val="FF0000"/>
                </a:solidFill>
                <a:effectLst/>
                <a:uLnTx/>
                <a:uFillTx/>
                <a:latin typeface="+mn-lt"/>
                <a:ea typeface="+mn-ea"/>
                <a:cs typeface="+mn-cs"/>
              </a:rPr>
              <a:t>by </a:t>
            </a:r>
            <a:r>
              <a:rPr kumimoji="0" lang="en-US" sz="1800" b="1" i="0" u="none" strike="noStrike" kern="1200" cap="none" spc="0" normalizeH="0" baseline="0" noProof="0" dirty="0" smtClean="0">
                <a:ln>
                  <a:noFill/>
                </a:ln>
                <a:solidFill>
                  <a:srgbClr val="FF0000"/>
                </a:solidFill>
                <a:effectLst/>
                <a:uLnTx/>
                <a:uFillTx/>
                <a:latin typeface="+mn-lt"/>
                <a:ea typeface="+mn-ea"/>
                <a:cs typeface="+mn-cs"/>
              </a:rPr>
              <a:t>experimenting making the experiments </a:t>
            </a:r>
            <a:r>
              <a:rPr kumimoji="0" lang="en-US" sz="1800" b="1" i="0" u="none" strike="noStrike" kern="1200" cap="none" spc="0" normalizeH="0" baseline="0" noProof="0" dirty="0" smtClean="0">
                <a:ln>
                  <a:noFill/>
                </a:ln>
                <a:solidFill>
                  <a:srgbClr val="FF0000"/>
                </a:solidFill>
                <a:effectLst/>
                <a:uLnTx/>
                <a:uFillTx/>
                <a:latin typeface="+mn-lt"/>
                <a:ea typeface="+mn-ea"/>
                <a:cs typeface="+mn-cs"/>
              </a:rPr>
              <a:t>proposed </a:t>
            </a:r>
            <a:r>
              <a:rPr lang="en-US" b="1" dirty="0" smtClean="0">
                <a:solidFill>
                  <a:srgbClr val="FF0000"/>
                </a:solidFill>
              </a:rPr>
              <a:t>not only by</a:t>
            </a:r>
            <a:r>
              <a:rPr kumimoji="0" lang="en-US" sz="1800" b="1" i="0" u="none" strike="noStrike" kern="1200" cap="none" spc="0" normalizeH="0" baseline="0" noProof="0" dirty="0" smtClean="0">
                <a:ln>
                  <a:noFill/>
                </a:ln>
                <a:solidFill>
                  <a:srgbClr val="FF0000"/>
                </a:solidFill>
                <a:effectLst/>
                <a:uLnTx/>
                <a:uFillTx/>
                <a:latin typeface="+mn-lt"/>
                <a:ea typeface="+mn-ea"/>
                <a:cs typeface="+mn-cs"/>
              </a:rPr>
              <a:t> </a:t>
            </a:r>
            <a:r>
              <a:rPr kumimoji="0" lang="en-US" sz="1800" b="1" i="0" u="none" strike="noStrike" kern="1200" cap="none" spc="0" normalizeH="0" baseline="0" noProof="0" dirty="0" smtClean="0">
                <a:ln>
                  <a:noFill/>
                </a:ln>
                <a:solidFill>
                  <a:srgbClr val="FF0000"/>
                </a:solidFill>
                <a:effectLst/>
                <a:uLnTx/>
                <a:uFillTx/>
                <a:latin typeface="+mn-lt"/>
                <a:ea typeface="+mn-ea"/>
                <a:cs typeface="+mn-cs"/>
              </a:rPr>
              <a:t>answering to all the questions the teacher sets.</a:t>
            </a:r>
            <a:endParaRPr kumimoji="0" lang="es-ES" sz="1800" b="1" i="0" u="none" strike="noStrike" kern="1200" cap="none" spc="0" normalizeH="0" baseline="0" noProof="0" dirty="0" smtClean="0">
              <a:ln>
                <a:noFill/>
              </a:ln>
              <a:solidFill>
                <a:srgbClr val="FF0000"/>
              </a:solidFill>
              <a:effectLst/>
              <a:uLnTx/>
              <a:uFillTx/>
              <a:latin typeface="+mn-lt"/>
              <a:ea typeface="+mn-ea"/>
              <a:cs typeface="+mn-cs"/>
            </a:endParaRPr>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ES" sz="1800" b="1" i="0" u="none" strike="noStrike" kern="1200" cap="none" spc="0" normalizeH="0" baseline="0" noProof="0" dirty="0">
              <a:ln>
                <a:noFill/>
              </a:ln>
              <a:solidFill>
                <a:schemeClr val="tx2"/>
              </a:solidFill>
              <a:effectLst/>
              <a:uLnTx/>
              <a:uFillTx/>
              <a:latin typeface="+mn-lt"/>
              <a:ea typeface="+mn-ea"/>
              <a:cs typeface="+mn-cs"/>
            </a:endParaRPr>
          </a:p>
        </p:txBody>
      </p:sp>
      <p:sp>
        <p:nvSpPr>
          <p:cNvPr id="5" name="1 Título"/>
          <p:cNvSpPr txBox="1">
            <a:spLocks/>
          </p:cNvSpPr>
          <p:nvPr/>
        </p:nvSpPr>
        <p:spPr>
          <a:xfrm>
            <a:off x="776808" y="260648"/>
            <a:ext cx="7467600" cy="796950"/>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000" b="1" i="0" u="none" strike="noStrike" kern="1200" cap="small" spc="0" normalizeH="0" baseline="0" noProof="0" dirty="0" err="1" smtClean="0">
                <a:ln>
                  <a:noFill/>
                </a:ln>
                <a:solidFill>
                  <a:schemeClr val="tx2"/>
                </a:solidFill>
                <a:effectLst/>
                <a:uLnTx/>
                <a:uFillTx/>
                <a:latin typeface="+mj-lt"/>
                <a:ea typeface="+mj-ea"/>
                <a:cs typeface="+mj-cs"/>
              </a:rPr>
              <a:t>Influencing</a:t>
            </a:r>
            <a:r>
              <a:rPr kumimoji="0" lang="es-ES" sz="3000" b="1" i="0" u="none" strike="noStrike" kern="1200" cap="small" spc="0" normalizeH="0" noProof="0" dirty="0" smtClean="0">
                <a:ln>
                  <a:noFill/>
                </a:ln>
                <a:solidFill>
                  <a:schemeClr val="tx2"/>
                </a:solidFill>
                <a:effectLst/>
                <a:uLnTx/>
                <a:uFillTx/>
                <a:latin typeface="+mj-lt"/>
                <a:ea typeface="+mj-ea"/>
                <a:cs typeface="+mj-cs"/>
              </a:rPr>
              <a:t> </a:t>
            </a:r>
            <a:r>
              <a:rPr kumimoji="0" lang="es-ES" sz="3000" b="1" i="0" u="none" strike="noStrike" kern="1200" cap="small" spc="0" normalizeH="0" baseline="0" noProof="0" dirty="0" err="1" smtClean="0">
                <a:ln>
                  <a:noFill/>
                </a:ln>
                <a:solidFill>
                  <a:schemeClr val="tx2"/>
                </a:solidFill>
                <a:effectLst/>
                <a:uLnTx/>
                <a:uFillTx/>
                <a:latin typeface="+mj-lt"/>
                <a:ea typeface="+mj-ea"/>
                <a:cs typeface="+mj-cs"/>
              </a:rPr>
              <a:t>Theories</a:t>
            </a:r>
            <a:endParaRPr kumimoji="0" lang="es-ES" sz="3000" b="1" i="0" u="none" strike="noStrike" kern="1200" cap="small" spc="0" normalizeH="0" baseline="0" noProof="0" dirty="0">
              <a:ln>
                <a:noFill/>
              </a:ln>
              <a:solidFill>
                <a:schemeClr val="tx2"/>
              </a:solidFill>
              <a:effectLst/>
              <a:uLnTx/>
              <a:uFillTx/>
              <a:latin typeface="+mj-lt"/>
              <a:ea typeface="+mj-ea"/>
              <a:cs typeface="+mj-cs"/>
            </a:endParaRPr>
          </a:p>
        </p:txBody>
      </p:sp>
      <p:pic>
        <p:nvPicPr>
          <p:cNvPr id="7170" name="Picture 2"/>
          <p:cNvPicPr>
            <a:picLocks noChangeAspect="1" noChangeArrowheads="1"/>
          </p:cNvPicPr>
          <p:nvPr/>
        </p:nvPicPr>
        <p:blipFill>
          <a:blip r:embed="rId2" cstate="print"/>
          <a:srcRect/>
          <a:stretch>
            <a:fillRect/>
          </a:stretch>
        </p:blipFill>
        <p:spPr bwMode="auto">
          <a:xfrm flipH="1">
            <a:off x="7668344" y="260648"/>
            <a:ext cx="1141484" cy="1430660"/>
          </a:xfrm>
          <a:prstGeom prst="rect">
            <a:avLst/>
          </a:prstGeom>
          <a:noFill/>
          <a:ln w="9525">
            <a:noFill/>
            <a:miter lim="800000"/>
            <a:headEnd/>
            <a:tailEnd/>
          </a:ln>
        </p:spPr>
      </p:pic>
      <p:pic>
        <p:nvPicPr>
          <p:cNvPr id="7171" name="Picture 3"/>
          <p:cNvPicPr>
            <a:picLocks noChangeAspect="1" noChangeArrowheads="1"/>
          </p:cNvPicPr>
          <p:nvPr/>
        </p:nvPicPr>
        <p:blipFill>
          <a:blip r:embed="rId3" cstate="print"/>
          <a:srcRect/>
          <a:stretch>
            <a:fillRect/>
          </a:stretch>
        </p:blipFill>
        <p:spPr bwMode="auto">
          <a:xfrm>
            <a:off x="467544" y="260648"/>
            <a:ext cx="1178962" cy="1355601"/>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7467600" cy="724942"/>
          </a:xfrm>
        </p:spPr>
        <p:txBody>
          <a:bodyPr/>
          <a:lstStyle/>
          <a:p>
            <a:pPr algn="ctr"/>
            <a:r>
              <a:rPr lang="es-ES" dirty="0" smtClean="0"/>
              <a:t>CAPACITIES TO DEVELOP</a:t>
            </a:r>
            <a:endParaRPr lang="es-ES" dirty="0"/>
          </a:p>
        </p:txBody>
      </p:sp>
      <p:sp>
        <p:nvSpPr>
          <p:cNvPr id="3" name="2 Marcador de contenido"/>
          <p:cNvSpPr>
            <a:spLocks noGrp="1"/>
          </p:cNvSpPr>
          <p:nvPr>
            <p:ph sz="quarter" idx="1"/>
          </p:nvPr>
        </p:nvSpPr>
        <p:spPr>
          <a:xfrm>
            <a:off x="457200" y="1124744"/>
            <a:ext cx="7467600" cy="5349208"/>
          </a:xfrm>
        </p:spPr>
        <p:txBody>
          <a:bodyPr>
            <a:normAutofit fontScale="77500" lnSpcReduction="20000"/>
          </a:bodyPr>
          <a:lstStyle/>
          <a:p>
            <a:r>
              <a:rPr lang="es-ES" dirty="0" err="1" smtClean="0"/>
              <a:t>Make</a:t>
            </a:r>
            <a:r>
              <a:rPr lang="es-ES" dirty="0" smtClean="0"/>
              <a:t> </a:t>
            </a:r>
            <a:r>
              <a:rPr lang="es-ES" dirty="0" err="1" smtClean="0"/>
              <a:t>predictions</a:t>
            </a:r>
            <a:r>
              <a:rPr lang="es-ES" dirty="0" smtClean="0"/>
              <a:t>. (</a:t>
            </a:r>
            <a:r>
              <a:rPr lang="es-ES" dirty="0" err="1" smtClean="0"/>
              <a:t>This</a:t>
            </a:r>
            <a:r>
              <a:rPr lang="es-ES" dirty="0" smtClean="0"/>
              <a:t> </a:t>
            </a:r>
            <a:r>
              <a:rPr lang="es-ES" dirty="0" err="1" smtClean="0"/>
              <a:t>point</a:t>
            </a:r>
            <a:r>
              <a:rPr lang="es-ES" dirty="0" smtClean="0"/>
              <a:t> </a:t>
            </a:r>
            <a:r>
              <a:rPr lang="es-ES" dirty="0" err="1" smtClean="0"/>
              <a:t>will</a:t>
            </a:r>
            <a:r>
              <a:rPr lang="es-ES" dirty="0" smtClean="0"/>
              <a:t> </a:t>
            </a:r>
            <a:r>
              <a:rPr lang="es-ES" dirty="0" err="1" smtClean="0"/>
              <a:t>be</a:t>
            </a:r>
            <a:r>
              <a:rPr lang="es-ES" dirty="0" smtClean="0"/>
              <a:t> </a:t>
            </a:r>
            <a:r>
              <a:rPr lang="es-ES" dirty="0" err="1" smtClean="0"/>
              <a:t>one</a:t>
            </a:r>
            <a:r>
              <a:rPr lang="es-ES" dirty="0" smtClean="0"/>
              <a:t> of </a:t>
            </a:r>
            <a:r>
              <a:rPr lang="es-ES" dirty="0" err="1" smtClean="0"/>
              <a:t>our</a:t>
            </a:r>
            <a:r>
              <a:rPr lang="es-ES" dirty="0" smtClean="0"/>
              <a:t> </a:t>
            </a:r>
            <a:r>
              <a:rPr lang="es-ES" dirty="0" err="1" smtClean="0"/>
              <a:t>priorities</a:t>
            </a:r>
            <a:r>
              <a:rPr lang="es-ES" dirty="0" smtClean="0"/>
              <a:t> </a:t>
            </a:r>
            <a:r>
              <a:rPr lang="es-ES" dirty="0" err="1" smtClean="0"/>
              <a:t>to</a:t>
            </a:r>
            <a:r>
              <a:rPr lang="es-ES" dirty="0" smtClean="0"/>
              <a:t> </a:t>
            </a:r>
            <a:r>
              <a:rPr lang="es-ES" dirty="0" err="1" smtClean="0"/>
              <a:t>develop</a:t>
            </a:r>
            <a:r>
              <a:rPr lang="es-ES" dirty="0" smtClean="0"/>
              <a:t>, I mean </a:t>
            </a:r>
            <a:r>
              <a:rPr lang="es-ES" dirty="0" err="1" smtClean="0"/>
              <a:t>that</a:t>
            </a:r>
            <a:r>
              <a:rPr lang="es-ES" dirty="0" smtClean="0"/>
              <a:t> </a:t>
            </a:r>
            <a:r>
              <a:rPr lang="es-ES" dirty="0" err="1" smtClean="0"/>
              <a:t>we</a:t>
            </a:r>
            <a:r>
              <a:rPr lang="es-ES" dirty="0" smtClean="0"/>
              <a:t> </a:t>
            </a:r>
            <a:r>
              <a:rPr lang="es-ES" dirty="0" err="1" smtClean="0"/>
              <a:t>want</a:t>
            </a:r>
            <a:r>
              <a:rPr lang="es-ES" dirty="0" smtClean="0"/>
              <a:t> </a:t>
            </a:r>
            <a:r>
              <a:rPr lang="es-ES" dirty="0" err="1" smtClean="0"/>
              <a:t>them</a:t>
            </a:r>
            <a:r>
              <a:rPr lang="es-ES" dirty="0" smtClean="0"/>
              <a:t> </a:t>
            </a:r>
            <a:r>
              <a:rPr lang="es-ES" dirty="0" err="1" smtClean="0"/>
              <a:t>to</a:t>
            </a:r>
            <a:r>
              <a:rPr lang="es-ES" dirty="0" smtClean="0"/>
              <a:t> </a:t>
            </a:r>
            <a:r>
              <a:rPr lang="es-ES" dirty="0" err="1" smtClean="0"/>
              <a:t>develop</a:t>
            </a:r>
            <a:r>
              <a:rPr lang="es-ES" dirty="0" smtClean="0"/>
              <a:t> </a:t>
            </a:r>
            <a:r>
              <a:rPr lang="es-ES" dirty="0" err="1" smtClean="0"/>
              <a:t>their</a:t>
            </a:r>
            <a:r>
              <a:rPr lang="es-ES" dirty="0" smtClean="0"/>
              <a:t> </a:t>
            </a:r>
            <a:r>
              <a:rPr lang="es-ES" dirty="0" err="1" smtClean="0"/>
              <a:t>analyse</a:t>
            </a:r>
            <a:r>
              <a:rPr lang="es-ES" dirty="0" smtClean="0"/>
              <a:t> and </a:t>
            </a:r>
            <a:r>
              <a:rPr lang="es-ES" dirty="0" err="1" smtClean="0"/>
              <a:t>guessing</a:t>
            </a:r>
            <a:r>
              <a:rPr lang="es-ES" dirty="0" smtClean="0"/>
              <a:t> </a:t>
            </a:r>
            <a:r>
              <a:rPr lang="es-ES" dirty="0" err="1" smtClean="0"/>
              <a:t>skills</a:t>
            </a:r>
            <a:r>
              <a:rPr lang="es-ES" dirty="0" smtClean="0"/>
              <a:t> </a:t>
            </a:r>
            <a:r>
              <a:rPr lang="es-ES" dirty="0" err="1" smtClean="0"/>
              <a:t>the</a:t>
            </a:r>
            <a:r>
              <a:rPr lang="es-ES" dirty="0" smtClean="0"/>
              <a:t> </a:t>
            </a:r>
            <a:r>
              <a:rPr lang="es-ES" dirty="0" err="1" smtClean="0"/>
              <a:t>most</a:t>
            </a:r>
            <a:r>
              <a:rPr lang="es-ES" dirty="0" smtClean="0"/>
              <a:t> as </a:t>
            </a:r>
            <a:r>
              <a:rPr lang="es-ES" dirty="0" err="1" smtClean="0"/>
              <a:t>possible</a:t>
            </a:r>
            <a:r>
              <a:rPr lang="es-ES" dirty="0" smtClean="0"/>
              <a:t> </a:t>
            </a:r>
            <a:r>
              <a:rPr lang="es-ES" dirty="0" err="1" smtClean="0"/>
              <a:t>when</a:t>
            </a:r>
            <a:r>
              <a:rPr lang="es-ES" dirty="0" smtClean="0"/>
              <a:t> </a:t>
            </a:r>
            <a:r>
              <a:rPr lang="es-ES" dirty="0" err="1" smtClean="0"/>
              <a:t>we</a:t>
            </a:r>
            <a:r>
              <a:rPr lang="es-ES" dirty="0" smtClean="0"/>
              <a:t> </a:t>
            </a:r>
            <a:r>
              <a:rPr lang="es-ES" dirty="0" err="1" smtClean="0"/>
              <a:t>ask</a:t>
            </a:r>
            <a:r>
              <a:rPr lang="es-ES" dirty="0" smtClean="0"/>
              <a:t> </a:t>
            </a:r>
            <a:r>
              <a:rPr lang="es-ES" dirty="0" err="1" smtClean="0"/>
              <a:t>them</a:t>
            </a:r>
            <a:r>
              <a:rPr lang="es-ES" dirty="0" smtClean="0"/>
              <a:t> </a:t>
            </a:r>
            <a:r>
              <a:rPr lang="es-ES" dirty="0" err="1" smtClean="0"/>
              <a:t>mainly</a:t>
            </a:r>
            <a:r>
              <a:rPr lang="es-ES" dirty="0" smtClean="0"/>
              <a:t> </a:t>
            </a:r>
            <a:r>
              <a:rPr lang="es-ES" dirty="0" err="1" smtClean="0"/>
              <a:t>to</a:t>
            </a:r>
            <a:r>
              <a:rPr lang="es-ES" dirty="0" smtClean="0"/>
              <a:t> </a:t>
            </a:r>
            <a:r>
              <a:rPr lang="es-ES" dirty="0" err="1" smtClean="0"/>
              <a:t>perform</a:t>
            </a:r>
            <a:r>
              <a:rPr lang="es-ES" dirty="0" smtClean="0"/>
              <a:t> </a:t>
            </a:r>
            <a:r>
              <a:rPr lang="es-ES" dirty="0" err="1" smtClean="0"/>
              <a:t>an</a:t>
            </a:r>
            <a:r>
              <a:rPr lang="es-ES" dirty="0" smtClean="0"/>
              <a:t> </a:t>
            </a:r>
            <a:r>
              <a:rPr lang="es-ES" dirty="0" err="1" smtClean="0"/>
              <a:t>activity</a:t>
            </a:r>
            <a:r>
              <a:rPr lang="es-ES" dirty="0" smtClean="0"/>
              <a:t>…)</a:t>
            </a:r>
          </a:p>
          <a:p>
            <a:endParaRPr lang="es-ES" dirty="0" smtClean="0"/>
          </a:p>
          <a:p>
            <a:r>
              <a:rPr lang="es-ES" dirty="0" err="1" smtClean="0"/>
              <a:t>Identify</a:t>
            </a:r>
            <a:r>
              <a:rPr lang="es-ES" dirty="0" smtClean="0"/>
              <a:t> </a:t>
            </a:r>
            <a:r>
              <a:rPr lang="es-ES" dirty="0" err="1" smtClean="0"/>
              <a:t>their</a:t>
            </a:r>
            <a:r>
              <a:rPr lang="es-ES" dirty="0" smtClean="0"/>
              <a:t> </a:t>
            </a:r>
            <a:r>
              <a:rPr lang="es-ES" dirty="0" err="1" smtClean="0"/>
              <a:t>own</a:t>
            </a:r>
            <a:r>
              <a:rPr lang="es-ES" dirty="0" smtClean="0"/>
              <a:t> roles and </a:t>
            </a:r>
            <a:r>
              <a:rPr lang="es-ES" dirty="0" err="1" smtClean="0"/>
              <a:t>the</a:t>
            </a:r>
            <a:r>
              <a:rPr lang="es-ES" dirty="0" smtClean="0"/>
              <a:t> </a:t>
            </a:r>
            <a:r>
              <a:rPr lang="es-ES" dirty="0" err="1" smtClean="0"/>
              <a:t>others</a:t>
            </a:r>
            <a:r>
              <a:rPr lang="es-ES" dirty="0" smtClean="0"/>
              <a:t> </a:t>
            </a:r>
            <a:r>
              <a:rPr lang="es-ES" dirty="0" err="1" smtClean="0"/>
              <a:t>ones</a:t>
            </a:r>
            <a:r>
              <a:rPr lang="es-ES" dirty="0" smtClean="0"/>
              <a:t>. (</a:t>
            </a:r>
            <a:r>
              <a:rPr lang="es-ES" dirty="0" err="1" smtClean="0"/>
              <a:t>This</a:t>
            </a:r>
            <a:r>
              <a:rPr lang="es-ES" dirty="0" smtClean="0"/>
              <a:t> </a:t>
            </a:r>
            <a:r>
              <a:rPr lang="es-ES" dirty="0" err="1" smtClean="0"/>
              <a:t>will</a:t>
            </a:r>
            <a:r>
              <a:rPr lang="es-ES" dirty="0" smtClean="0"/>
              <a:t> </a:t>
            </a:r>
            <a:r>
              <a:rPr lang="es-ES" dirty="0" err="1" smtClean="0"/>
              <a:t>be</a:t>
            </a:r>
            <a:r>
              <a:rPr lang="es-ES" dirty="0" smtClean="0"/>
              <a:t> </a:t>
            </a:r>
            <a:r>
              <a:rPr lang="es-ES" dirty="0" err="1" smtClean="0"/>
              <a:t>basic</a:t>
            </a:r>
            <a:r>
              <a:rPr lang="es-ES" dirty="0" smtClean="0"/>
              <a:t> </a:t>
            </a:r>
            <a:r>
              <a:rPr lang="es-ES" dirty="0" err="1" smtClean="0"/>
              <a:t>due</a:t>
            </a:r>
            <a:r>
              <a:rPr lang="es-ES" dirty="0" smtClean="0"/>
              <a:t> </a:t>
            </a:r>
            <a:r>
              <a:rPr lang="es-ES" dirty="0" err="1" smtClean="0"/>
              <a:t>to</a:t>
            </a:r>
            <a:r>
              <a:rPr lang="es-ES" dirty="0" smtClean="0"/>
              <a:t> </a:t>
            </a:r>
            <a:r>
              <a:rPr lang="es-ES" dirty="0" err="1" smtClean="0"/>
              <a:t>develop</a:t>
            </a:r>
            <a:r>
              <a:rPr lang="es-ES" dirty="0" smtClean="0"/>
              <a:t> </a:t>
            </a:r>
            <a:r>
              <a:rPr lang="es-ES" dirty="0" err="1" smtClean="0"/>
              <a:t>the</a:t>
            </a:r>
            <a:r>
              <a:rPr lang="es-ES" dirty="0" smtClean="0"/>
              <a:t> </a:t>
            </a:r>
            <a:r>
              <a:rPr lang="es-ES" dirty="0" err="1" smtClean="0"/>
              <a:t>intended</a:t>
            </a:r>
            <a:r>
              <a:rPr lang="es-ES" dirty="0" smtClean="0"/>
              <a:t> </a:t>
            </a:r>
            <a:r>
              <a:rPr lang="es-ES" dirty="0" err="1" smtClean="0"/>
              <a:t>projects</a:t>
            </a:r>
            <a:r>
              <a:rPr lang="es-ES" dirty="0" smtClean="0"/>
              <a:t>, </a:t>
            </a:r>
            <a:r>
              <a:rPr lang="es-ES" dirty="0" err="1" smtClean="0"/>
              <a:t>kids</a:t>
            </a:r>
            <a:r>
              <a:rPr lang="es-ES" dirty="0" smtClean="0"/>
              <a:t> in </a:t>
            </a:r>
            <a:r>
              <a:rPr lang="es-ES" dirty="0" err="1" smtClean="0"/>
              <a:t>groups</a:t>
            </a:r>
            <a:r>
              <a:rPr lang="es-ES" dirty="0" smtClean="0"/>
              <a:t> </a:t>
            </a:r>
            <a:r>
              <a:rPr lang="es-ES" dirty="0" err="1" smtClean="0"/>
              <a:t>will</a:t>
            </a:r>
            <a:r>
              <a:rPr lang="es-ES" dirty="0" smtClean="0"/>
              <a:t> </a:t>
            </a:r>
            <a:r>
              <a:rPr lang="es-ES" dirty="0" err="1" smtClean="0"/>
              <a:t>have</a:t>
            </a:r>
            <a:r>
              <a:rPr lang="es-ES" dirty="0" smtClean="0"/>
              <a:t> </a:t>
            </a:r>
            <a:r>
              <a:rPr lang="es-ES" dirty="0" err="1" smtClean="0"/>
              <a:t>to</a:t>
            </a:r>
            <a:r>
              <a:rPr lang="es-ES" dirty="0" smtClean="0"/>
              <a:t> divide </a:t>
            </a:r>
            <a:r>
              <a:rPr lang="es-ES" dirty="0" err="1" smtClean="0"/>
              <a:t>their</a:t>
            </a:r>
            <a:r>
              <a:rPr lang="es-ES" dirty="0" smtClean="0"/>
              <a:t> </a:t>
            </a:r>
            <a:r>
              <a:rPr lang="es-ES" dirty="0" err="1" smtClean="0"/>
              <a:t>responsabilities</a:t>
            </a:r>
            <a:r>
              <a:rPr lang="es-ES" dirty="0" smtClean="0"/>
              <a:t> </a:t>
            </a:r>
            <a:r>
              <a:rPr lang="es-ES" dirty="0" err="1" smtClean="0"/>
              <a:t>to</a:t>
            </a:r>
            <a:r>
              <a:rPr lang="es-ES" dirty="0" smtClean="0"/>
              <a:t> </a:t>
            </a:r>
            <a:r>
              <a:rPr lang="es-ES" dirty="0" err="1" smtClean="0"/>
              <a:t>have</a:t>
            </a:r>
            <a:r>
              <a:rPr lang="es-ES" dirty="0" smtClean="0"/>
              <a:t> a </a:t>
            </a:r>
            <a:r>
              <a:rPr lang="es-ES" dirty="0" err="1" smtClean="0"/>
              <a:t>common</a:t>
            </a:r>
            <a:r>
              <a:rPr lang="es-ES" dirty="0" smtClean="0"/>
              <a:t> </a:t>
            </a:r>
            <a:r>
              <a:rPr lang="es-ES" dirty="0" err="1" smtClean="0"/>
              <a:t>result</a:t>
            </a:r>
            <a:r>
              <a:rPr lang="es-ES" dirty="0" smtClean="0"/>
              <a:t>) </a:t>
            </a:r>
          </a:p>
          <a:p>
            <a:endParaRPr lang="es-ES" dirty="0" smtClean="0"/>
          </a:p>
          <a:p>
            <a:r>
              <a:rPr lang="es-ES" dirty="0" err="1" smtClean="0"/>
              <a:t>Cooperation</a:t>
            </a:r>
            <a:r>
              <a:rPr lang="es-ES" dirty="0" smtClean="0"/>
              <a:t> (</a:t>
            </a:r>
            <a:r>
              <a:rPr lang="es-ES" dirty="0" err="1" smtClean="0"/>
              <a:t>Due</a:t>
            </a:r>
            <a:r>
              <a:rPr lang="es-ES" dirty="0" smtClean="0"/>
              <a:t> </a:t>
            </a:r>
            <a:r>
              <a:rPr lang="es-ES" dirty="0" err="1" smtClean="0"/>
              <a:t>to</a:t>
            </a:r>
            <a:r>
              <a:rPr lang="es-ES" dirty="0" smtClean="0"/>
              <a:t> </a:t>
            </a:r>
            <a:r>
              <a:rPr lang="es-ES" dirty="0" err="1" smtClean="0"/>
              <a:t>develop</a:t>
            </a:r>
            <a:r>
              <a:rPr lang="es-ES" dirty="0" smtClean="0"/>
              <a:t> </a:t>
            </a:r>
            <a:r>
              <a:rPr lang="es-ES" dirty="0" err="1" smtClean="0"/>
              <a:t>the</a:t>
            </a:r>
            <a:r>
              <a:rPr lang="es-ES" dirty="0" smtClean="0"/>
              <a:t> </a:t>
            </a:r>
            <a:r>
              <a:rPr lang="es-ES" dirty="0" err="1" smtClean="0"/>
              <a:t>experiments</a:t>
            </a:r>
            <a:r>
              <a:rPr lang="es-ES" dirty="0" smtClean="0"/>
              <a:t>, and </a:t>
            </a:r>
            <a:r>
              <a:rPr lang="es-ES" dirty="0" err="1" smtClean="0"/>
              <a:t>to</a:t>
            </a:r>
            <a:r>
              <a:rPr lang="es-ES" dirty="0" smtClean="0"/>
              <a:t> </a:t>
            </a:r>
            <a:r>
              <a:rPr lang="es-ES" dirty="0" err="1" smtClean="0"/>
              <a:t>help</a:t>
            </a:r>
            <a:r>
              <a:rPr lang="es-ES" dirty="0" smtClean="0"/>
              <a:t> </a:t>
            </a:r>
            <a:r>
              <a:rPr lang="es-ES" dirty="0" err="1" smtClean="0"/>
              <a:t>classmates</a:t>
            </a:r>
            <a:r>
              <a:rPr lang="es-ES" dirty="0" smtClean="0"/>
              <a:t> </a:t>
            </a:r>
            <a:r>
              <a:rPr lang="es-ES" dirty="0" err="1" smtClean="0"/>
              <a:t>when</a:t>
            </a:r>
            <a:r>
              <a:rPr lang="es-ES" dirty="0" smtClean="0"/>
              <a:t> </a:t>
            </a:r>
            <a:r>
              <a:rPr lang="es-ES" dirty="0" err="1" smtClean="0"/>
              <a:t>having</a:t>
            </a:r>
            <a:r>
              <a:rPr lang="es-ES" dirty="0" smtClean="0"/>
              <a:t> </a:t>
            </a:r>
            <a:r>
              <a:rPr lang="es-ES" dirty="0" err="1" smtClean="0"/>
              <a:t>trobles</a:t>
            </a:r>
            <a:r>
              <a:rPr lang="es-ES" dirty="0" smtClean="0"/>
              <a:t> </a:t>
            </a:r>
            <a:r>
              <a:rPr lang="es-ES" dirty="0" err="1" smtClean="0"/>
              <a:t>or</a:t>
            </a:r>
            <a:r>
              <a:rPr lang="es-ES" dirty="0" smtClean="0"/>
              <a:t> </a:t>
            </a:r>
            <a:r>
              <a:rPr lang="es-ES" dirty="0" err="1" smtClean="0"/>
              <a:t>any</a:t>
            </a:r>
            <a:r>
              <a:rPr lang="es-ES" dirty="0" smtClean="0"/>
              <a:t> </a:t>
            </a:r>
            <a:r>
              <a:rPr lang="es-ES" dirty="0" err="1" smtClean="0"/>
              <a:t>doubts</a:t>
            </a:r>
            <a:r>
              <a:rPr lang="es-ES" dirty="0" smtClean="0"/>
              <a:t>, </a:t>
            </a:r>
            <a:r>
              <a:rPr lang="es-ES" dirty="0" err="1" smtClean="0"/>
              <a:t>we</a:t>
            </a:r>
            <a:r>
              <a:rPr lang="es-ES" dirty="0" smtClean="0"/>
              <a:t> </a:t>
            </a:r>
            <a:r>
              <a:rPr lang="es-ES" dirty="0" err="1" smtClean="0"/>
              <a:t>want</a:t>
            </a:r>
            <a:r>
              <a:rPr lang="es-ES" dirty="0" smtClean="0"/>
              <a:t> </a:t>
            </a:r>
            <a:r>
              <a:rPr lang="es-ES" dirty="0" err="1" smtClean="0"/>
              <a:t>them</a:t>
            </a:r>
            <a:r>
              <a:rPr lang="es-ES" dirty="0" smtClean="0"/>
              <a:t> </a:t>
            </a:r>
            <a:r>
              <a:rPr lang="es-ES" dirty="0" err="1" smtClean="0"/>
              <a:t>to</a:t>
            </a:r>
            <a:r>
              <a:rPr lang="es-ES" dirty="0" smtClean="0"/>
              <a:t> </a:t>
            </a:r>
            <a:r>
              <a:rPr lang="es-ES" dirty="0" err="1" smtClean="0"/>
              <a:t>have</a:t>
            </a:r>
            <a:r>
              <a:rPr lang="es-ES" dirty="0" smtClean="0"/>
              <a:t> a </a:t>
            </a:r>
            <a:r>
              <a:rPr lang="es-ES" dirty="0" err="1" smtClean="0"/>
              <a:t>citizen</a:t>
            </a:r>
            <a:r>
              <a:rPr lang="es-ES" dirty="0" smtClean="0"/>
              <a:t> </a:t>
            </a:r>
            <a:r>
              <a:rPr lang="es-ES" dirty="0" err="1" smtClean="0"/>
              <a:t>attitude</a:t>
            </a:r>
            <a:r>
              <a:rPr lang="es-ES" dirty="0" smtClean="0"/>
              <a:t> as posible…)</a:t>
            </a:r>
          </a:p>
          <a:p>
            <a:endParaRPr lang="es-ES" dirty="0" smtClean="0"/>
          </a:p>
          <a:p>
            <a:r>
              <a:rPr lang="es-ES" dirty="0" err="1" smtClean="0"/>
              <a:t>Respect</a:t>
            </a:r>
            <a:r>
              <a:rPr lang="es-ES" dirty="0" smtClean="0"/>
              <a:t> </a:t>
            </a:r>
            <a:r>
              <a:rPr lang="es-ES" dirty="0" err="1" smtClean="0"/>
              <a:t>turns</a:t>
            </a:r>
            <a:r>
              <a:rPr lang="es-ES" dirty="0" smtClean="0"/>
              <a:t>. (</a:t>
            </a:r>
            <a:r>
              <a:rPr lang="es-ES" dirty="0" err="1" smtClean="0"/>
              <a:t>Due</a:t>
            </a:r>
            <a:r>
              <a:rPr lang="es-ES" dirty="0" smtClean="0"/>
              <a:t> </a:t>
            </a:r>
            <a:r>
              <a:rPr lang="es-ES" dirty="0" err="1" smtClean="0"/>
              <a:t>to</a:t>
            </a:r>
            <a:r>
              <a:rPr lang="es-ES" dirty="0" smtClean="0"/>
              <a:t> </a:t>
            </a:r>
            <a:r>
              <a:rPr lang="es-ES" dirty="0" err="1" smtClean="0"/>
              <a:t>develop</a:t>
            </a:r>
            <a:r>
              <a:rPr lang="es-ES" dirty="0" smtClean="0"/>
              <a:t> a </a:t>
            </a:r>
            <a:r>
              <a:rPr lang="es-ES" dirty="0" err="1" smtClean="0"/>
              <a:t>proper</a:t>
            </a:r>
            <a:r>
              <a:rPr lang="es-ES" dirty="0" smtClean="0"/>
              <a:t> </a:t>
            </a:r>
            <a:r>
              <a:rPr lang="es-ES" dirty="0" err="1" smtClean="0"/>
              <a:t>enviroment</a:t>
            </a:r>
            <a:r>
              <a:rPr lang="es-ES" dirty="0" smtClean="0"/>
              <a:t> in </a:t>
            </a:r>
            <a:r>
              <a:rPr lang="es-ES" dirty="0" err="1" smtClean="0"/>
              <a:t>class</a:t>
            </a:r>
            <a:r>
              <a:rPr lang="es-ES" dirty="0" smtClean="0"/>
              <a:t> and a </a:t>
            </a:r>
            <a:r>
              <a:rPr lang="es-ES" dirty="0" err="1" smtClean="0"/>
              <a:t>work</a:t>
            </a:r>
            <a:r>
              <a:rPr lang="es-ES" dirty="0" smtClean="0"/>
              <a:t> </a:t>
            </a:r>
            <a:r>
              <a:rPr lang="es-ES" dirty="0" err="1" smtClean="0"/>
              <a:t>development</a:t>
            </a:r>
            <a:r>
              <a:rPr lang="es-ES" dirty="0" smtClean="0"/>
              <a:t> </a:t>
            </a:r>
            <a:r>
              <a:rPr lang="es-ES" dirty="0" err="1" smtClean="0"/>
              <a:t>we</a:t>
            </a:r>
            <a:r>
              <a:rPr lang="es-ES" dirty="0" smtClean="0"/>
              <a:t> </a:t>
            </a:r>
            <a:r>
              <a:rPr lang="es-ES" dirty="0" err="1" smtClean="0"/>
              <a:t>will</a:t>
            </a:r>
            <a:r>
              <a:rPr lang="es-ES" dirty="0" smtClean="0"/>
              <a:t> try </a:t>
            </a:r>
            <a:r>
              <a:rPr lang="es-ES" dirty="0" err="1" smtClean="0"/>
              <a:t>to</a:t>
            </a:r>
            <a:r>
              <a:rPr lang="es-ES" dirty="0" smtClean="0"/>
              <a:t> </a:t>
            </a:r>
            <a:r>
              <a:rPr lang="es-ES" dirty="0" err="1" smtClean="0"/>
              <a:t>make</a:t>
            </a:r>
            <a:r>
              <a:rPr lang="es-ES" dirty="0" smtClean="0"/>
              <a:t> </a:t>
            </a:r>
            <a:r>
              <a:rPr lang="es-ES" dirty="0" err="1" smtClean="0"/>
              <a:t>them</a:t>
            </a:r>
            <a:r>
              <a:rPr lang="es-ES" dirty="0" smtClean="0"/>
              <a:t> </a:t>
            </a:r>
            <a:r>
              <a:rPr lang="es-ES" dirty="0" err="1" smtClean="0"/>
              <a:t>aware</a:t>
            </a:r>
            <a:r>
              <a:rPr lang="es-ES" dirty="0" smtClean="0"/>
              <a:t> of </a:t>
            </a:r>
            <a:r>
              <a:rPr lang="es-ES" dirty="0" err="1" smtClean="0"/>
              <a:t>this</a:t>
            </a:r>
            <a:r>
              <a:rPr lang="es-ES" dirty="0" smtClean="0"/>
              <a:t> as a </a:t>
            </a:r>
            <a:r>
              <a:rPr lang="es-ES" dirty="0" err="1" smtClean="0"/>
              <a:t>class</a:t>
            </a:r>
            <a:r>
              <a:rPr lang="es-ES" dirty="0" smtClean="0"/>
              <a:t> rule) </a:t>
            </a:r>
          </a:p>
          <a:p>
            <a:endParaRPr lang="es-ES" dirty="0" smtClean="0"/>
          </a:p>
          <a:p>
            <a:r>
              <a:rPr lang="es-ES" dirty="0" err="1" smtClean="0"/>
              <a:t>Understand</a:t>
            </a:r>
            <a:r>
              <a:rPr lang="es-ES" dirty="0" smtClean="0"/>
              <a:t>  </a:t>
            </a:r>
            <a:r>
              <a:rPr lang="es-ES" dirty="0" err="1" smtClean="0"/>
              <a:t>what</a:t>
            </a:r>
            <a:r>
              <a:rPr lang="es-ES" dirty="0" smtClean="0"/>
              <a:t> </a:t>
            </a:r>
            <a:r>
              <a:rPr lang="es-ES" dirty="0" err="1" smtClean="0"/>
              <a:t>they</a:t>
            </a:r>
            <a:r>
              <a:rPr lang="es-ES" dirty="0" smtClean="0"/>
              <a:t> listen and </a:t>
            </a:r>
            <a:r>
              <a:rPr lang="es-ES" dirty="0" err="1" smtClean="0"/>
              <a:t>read</a:t>
            </a:r>
            <a:r>
              <a:rPr lang="es-ES" dirty="0" smtClean="0"/>
              <a:t>. (</a:t>
            </a:r>
            <a:r>
              <a:rPr lang="es-ES" dirty="0" err="1" smtClean="0"/>
              <a:t>Due</a:t>
            </a:r>
            <a:r>
              <a:rPr lang="es-ES" dirty="0" smtClean="0"/>
              <a:t> </a:t>
            </a:r>
            <a:r>
              <a:rPr lang="es-ES" dirty="0" err="1" smtClean="0"/>
              <a:t>to</a:t>
            </a:r>
            <a:r>
              <a:rPr lang="es-ES" dirty="0" smtClean="0"/>
              <a:t> </a:t>
            </a:r>
            <a:r>
              <a:rPr lang="es-ES" dirty="0" err="1" smtClean="0"/>
              <a:t>make</a:t>
            </a:r>
            <a:r>
              <a:rPr lang="es-ES" dirty="0" smtClean="0"/>
              <a:t> </a:t>
            </a:r>
            <a:r>
              <a:rPr lang="es-ES" dirty="0" err="1" smtClean="0"/>
              <a:t>them</a:t>
            </a:r>
            <a:r>
              <a:rPr lang="es-ES" dirty="0" smtClean="0"/>
              <a:t> more </a:t>
            </a:r>
            <a:r>
              <a:rPr lang="es-ES" dirty="0" err="1" smtClean="0"/>
              <a:t>independant</a:t>
            </a:r>
            <a:r>
              <a:rPr lang="es-ES" dirty="0" smtClean="0"/>
              <a:t> and </a:t>
            </a:r>
            <a:r>
              <a:rPr lang="es-ES" dirty="0" err="1" smtClean="0"/>
              <a:t>have</a:t>
            </a:r>
            <a:r>
              <a:rPr lang="es-ES" dirty="0" smtClean="0"/>
              <a:t> a </a:t>
            </a:r>
            <a:r>
              <a:rPr lang="es-ES" dirty="0" err="1" smtClean="0"/>
              <a:t>less</a:t>
            </a:r>
            <a:r>
              <a:rPr lang="es-ES" dirty="0" smtClean="0"/>
              <a:t> </a:t>
            </a:r>
            <a:r>
              <a:rPr lang="es-ES" dirty="0" err="1" smtClean="0"/>
              <a:t>devendant</a:t>
            </a:r>
            <a:r>
              <a:rPr lang="es-ES" dirty="0" smtClean="0"/>
              <a:t> </a:t>
            </a:r>
            <a:r>
              <a:rPr lang="es-ES" dirty="0" err="1" smtClean="0"/>
              <a:t>from</a:t>
            </a:r>
            <a:r>
              <a:rPr lang="es-ES" dirty="0" smtClean="0"/>
              <a:t> </a:t>
            </a:r>
            <a:r>
              <a:rPr lang="es-ES" dirty="0" err="1" smtClean="0"/>
              <a:t>the</a:t>
            </a:r>
            <a:r>
              <a:rPr lang="es-ES" dirty="0" smtClean="0"/>
              <a:t> </a:t>
            </a:r>
            <a:r>
              <a:rPr lang="es-ES" dirty="0" err="1" smtClean="0"/>
              <a:t>teacher</a:t>
            </a:r>
            <a:r>
              <a:rPr lang="es-ES" dirty="0" smtClean="0"/>
              <a:t> </a:t>
            </a:r>
            <a:r>
              <a:rPr lang="es-ES" dirty="0" err="1" smtClean="0"/>
              <a:t>when</a:t>
            </a:r>
            <a:r>
              <a:rPr lang="es-ES" dirty="0" smtClean="0"/>
              <a:t> </a:t>
            </a:r>
            <a:r>
              <a:rPr lang="es-ES" dirty="0" err="1" smtClean="0"/>
              <a:t>solving</a:t>
            </a:r>
            <a:r>
              <a:rPr lang="es-ES" dirty="0" smtClean="0"/>
              <a:t> </a:t>
            </a:r>
            <a:r>
              <a:rPr lang="es-ES" dirty="0" err="1" smtClean="0"/>
              <a:t>any</a:t>
            </a:r>
            <a:r>
              <a:rPr lang="es-ES" dirty="0" smtClean="0"/>
              <a:t> </a:t>
            </a:r>
            <a:r>
              <a:rPr lang="es-ES" dirty="0" err="1" smtClean="0"/>
              <a:t>task</a:t>
            </a:r>
            <a:r>
              <a:rPr lang="es-ES" dirty="0" smtClean="0"/>
              <a:t>, </a:t>
            </a:r>
            <a:r>
              <a:rPr lang="es-ES" dirty="0" err="1" smtClean="0"/>
              <a:t>this</a:t>
            </a:r>
            <a:r>
              <a:rPr lang="es-ES" dirty="0" smtClean="0"/>
              <a:t> </a:t>
            </a:r>
            <a:r>
              <a:rPr lang="es-ES" dirty="0" err="1" smtClean="0"/>
              <a:t>also</a:t>
            </a:r>
            <a:r>
              <a:rPr lang="es-ES" dirty="0" smtClean="0"/>
              <a:t> </a:t>
            </a:r>
            <a:r>
              <a:rPr lang="es-ES" dirty="0" err="1" smtClean="0"/>
              <a:t>develops</a:t>
            </a:r>
            <a:r>
              <a:rPr lang="es-ES" dirty="0" smtClean="0"/>
              <a:t> </a:t>
            </a:r>
            <a:r>
              <a:rPr lang="es-ES" dirty="0" err="1" smtClean="0"/>
              <a:t>iniciative</a:t>
            </a:r>
            <a:r>
              <a:rPr lang="es-ES" dirty="0" smtClean="0"/>
              <a:t> </a:t>
            </a:r>
            <a:r>
              <a:rPr lang="es-ES" dirty="0" err="1" smtClean="0"/>
              <a:t>attitudes</a:t>
            </a:r>
            <a:r>
              <a:rPr lang="es-ES" dirty="0" smtClean="0"/>
              <a:t>) </a:t>
            </a:r>
          </a:p>
          <a:p>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7467600" cy="724942"/>
          </a:xfrm>
        </p:spPr>
        <p:txBody>
          <a:bodyPr/>
          <a:lstStyle/>
          <a:p>
            <a:pPr algn="ctr"/>
            <a:r>
              <a:rPr lang="es-ES" dirty="0" smtClean="0"/>
              <a:t>STRATEGIES IN </a:t>
            </a:r>
            <a:r>
              <a:rPr lang="es-ES" dirty="0" smtClean="0"/>
              <a:t>USE (</a:t>
            </a:r>
            <a:r>
              <a:rPr lang="es-ES" dirty="0" err="1" smtClean="0"/>
              <a:t>teaching</a:t>
            </a:r>
            <a:r>
              <a:rPr lang="es-ES" dirty="0" smtClean="0"/>
              <a:t>)</a:t>
            </a:r>
            <a:endParaRPr lang="es-ES" dirty="0"/>
          </a:p>
        </p:txBody>
      </p:sp>
      <p:sp>
        <p:nvSpPr>
          <p:cNvPr id="3" name="2 Marcador de contenido"/>
          <p:cNvSpPr>
            <a:spLocks noGrp="1"/>
          </p:cNvSpPr>
          <p:nvPr>
            <p:ph sz="quarter" idx="1"/>
          </p:nvPr>
        </p:nvSpPr>
        <p:spPr/>
        <p:txBody>
          <a:bodyPr>
            <a:normAutofit lnSpcReduction="10000"/>
          </a:bodyPr>
          <a:lstStyle/>
          <a:p>
            <a:r>
              <a:rPr lang="es-ES" dirty="0" err="1" smtClean="0"/>
              <a:t>Teachers</a:t>
            </a:r>
            <a:r>
              <a:rPr lang="es-ES" dirty="0" smtClean="0"/>
              <a:t> </a:t>
            </a:r>
            <a:r>
              <a:rPr lang="es-ES" dirty="0" err="1" smtClean="0"/>
              <a:t>will</a:t>
            </a:r>
            <a:r>
              <a:rPr lang="es-ES" dirty="0" smtClean="0"/>
              <a:t> use </a:t>
            </a:r>
            <a:r>
              <a:rPr lang="es-ES" dirty="0" err="1" smtClean="0"/>
              <a:t>mainly</a:t>
            </a:r>
            <a:r>
              <a:rPr lang="es-ES" dirty="0" smtClean="0"/>
              <a:t> a </a:t>
            </a:r>
            <a:r>
              <a:rPr lang="es-ES" dirty="0" err="1" smtClean="0"/>
              <a:t>methodology</a:t>
            </a:r>
            <a:r>
              <a:rPr lang="es-ES" dirty="0" smtClean="0"/>
              <a:t> </a:t>
            </a:r>
            <a:r>
              <a:rPr lang="es-ES" dirty="0" err="1" smtClean="0"/>
              <a:t>due</a:t>
            </a:r>
            <a:r>
              <a:rPr lang="es-ES" dirty="0" smtClean="0"/>
              <a:t> </a:t>
            </a:r>
            <a:r>
              <a:rPr lang="es-ES" dirty="0" err="1" smtClean="0"/>
              <a:t>to</a:t>
            </a:r>
            <a:r>
              <a:rPr lang="es-ES" dirty="0" smtClean="0"/>
              <a:t> </a:t>
            </a:r>
            <a:r>
              <a:rPr lang="es-ES" dirty="0" err="1" smtClean="0"/>
              <a:t>give</a:t>
            </a:r>
            <a:r>
              <a:rPr lang="es-ES" dirty="0" smtClean="0"/>
              <a:t> </a:t>
            </a:r>
            <a:r>
              <a:rPr lang="es-ES" dirty="0" err="1" smtClean="0"/>
              <a:t>our</a:t>
            </a:r>
            <a:r>
              <a:rPr lang="es-ES" dirty="0" smtClean="0"/>
              <a:t> </a:t>
            </a:r>
            <a:r>
              <a:rPr lang="es-ES" dirty="0" err="1" smtClean="0"/>
              <a:t>students</a:t>
            </a:r>
            <a:r>
              <a:rPr lang="es-ES" dirty="0" smtClean="0"/>
              <a:t> a </a:t>
            </a:r>
            <a:r>
              <a:rPr lang="es-ES" dirty="0" err="1" smtClean="0"/>
              <a:t>good</a:t>
            </a:r>
            <a:r>
              <a:rPr lang="es-ES" dirty="0" smtClean="0"/>
              <a:t> </a:t>
            </a:r>
            <a:r>
              <a:rPr lang="es-ES" dirty="0" err="1" smtClean="0"/>
              <a:t>acquiring</a:t>
            </a:r>
            <a:r>
              <a:rPr lang="es-ES" dirty="0" smtClean="0"/>
              <a:t> and </a:t>
            </a:r>
            <a:r>
              <a:rPr lang="es-ES" dirty="0" err="1" smtClean="0"/>
              <a:t>learning</a:t>
            </a:r>
            <a:r>
              <a:rPr lang="es-ES" dirty="0" smtClean="0"/>
              <a:t> </a:t>
            </a:r>
            <a:r>
              <a:rPr lang="es-ES" dirty="0" err="1" smtClean="0"/>
              <a:t>proccess</a:t>
            </a:r>
            <a:r>
              <a:rPr lang="es-ES" dirty="0" smtClean="0"/>
              <a:t>:</a:t>
            </a:r>
            <a:endParaRPr lang="es-ES" dirty="0" smtClean="0"/>
          </a:p>
          <a:p>
            <a:pPr eaLnBrk="0" hangingPunct="0">
              <a:buNone/>
            </a:pPr>
            <a:endParaRPr lang="es-AR" dirty="0" smtClean="0">
              <a:solidFill>
                <a:schemeClr val="tx2"/>
              </a:solidFill>
              <a:latin typeface="Segoe UI" pitchFamily="34" charset="0"/>
              <a:cs typeface="Segoe UI" pitchFamily="34" charset="0"/>
            </a:endParaRPr>
          </a:p>
          <a:p>
            <a:pPr eaLnBrk="0" hangingPunct="0">
              <a:buFont typeface="Wingdings" pitchFamily="2" charset="2"/>
              <a:buChar char="Ø"/>
            </a:pPr>
            <a:r>
              <a:rPr lang="es-AR" dirty="0" smtClean="0">
                <a:solidFill>
                  <a:schemeClr val="tx2"/>
                </a:solidFill>
                <a:latin typeface="Segoe UI" pitchFamily="34" charset="0"/>
                <a:cs typeface="Segoe UI" pitchFamily="34" charset="0"/>
              </a:rPr>
              <a:t> </a:t>
            </a:r>
            <a:r>
              <a:rPr lang="es-AR" b="1" u="sng" dirty="0" smtClean="0">
                <a:solidFill>
                  <a:srgbClr val="92D050"/>
                </a:solidFill>
                <a:latin typeface="Times New Roman" pitchFamily="18" charset="0"/>
                <a:cs typeface="Times New Roman" pitchFamily="18" charset="0"/>
              </a:rPr>
              <a:t>Clear </a:t>
            </a:r>
            <a:r>
              <a:rPr lang="es-AR" b="1" u="sng" dirty="0" err="1" smtClean="0">
                <a:solidFill>
                  <a:srgbClr val="92D050"/>
                </a:solidFill>
                <a:latin typeface="Times New Roman" pitchFamily="18" charset="0"/>
                <a:cs typeface="Times New Roman" pitchFamily="18" charset="0"/>
              </a:rPr>
              <a:t>Understanding</a:t>
            </a:r>
            <a:r>
              <a:rPr lang="es-AR" b="1" u="sng" dirty="0" smtClean="0">
                <a:solidFill>
                  <a:srgbClr val="92D050"/>
                </a:solidFill>
                <a:latin typeface="Times New Roman" pitchFamily="18" charset="0"/>
                <a:cs typeface="Times New Roman" pitchFamily="18" charset="0"/>
              </a:rPr>
              <a:t> </a:t>
            </a:r>
            <a:endParaRPr lang="es-AR" b="1" u="sng" dirty="0" smtClean="0">
              <a:solidFill>
                <a:srgbClr val="92D050"/>
              </a:solidFill>
              <a:latin typeface="Times New Roman" pitchFamily="18" charset="0"/>
              <a:cs typeface="Times New Roman" pitchFamily="18" charset="0"/>
            </a:endParaRPr>
          </a:p>
          <a:p>
            <a:pPr eaLnBrk="0" hangingPunct="0">
              <a:buFont typeface="Arial" charset="0"/>
              <a:buChar char="•"/>
            </a:pPr>
            <a:endParaRPr lang="es-AR" b="1" u="sng" dirty="0" smtClean="0">
              <a:solidFill>
                <a:srgbClr val="92D050"/>
              </a:solidFill>
              <a:latin typeface="Times New Roman" pitchFamily="18" charset="0"/>
              <a:cs typeface="Times New Roman" pitchFamily="18" charset="0"/>
            </a:endParaRPr>
          </a:p>
          <a:p>
            <a:pPr eaLnBrk="0" hangingPunct="0">
              <a:buFont typeface="Wingdings" pitchFamily="2" charset="2"/>
              <a:buChar char="Ø"/>
            </a:pPr>
            <a:r>
              <a:rPr lang="es-AR" b="1" u="sng" dirty="0" smtClean="0">
                <a:solidFill>
                  <a:srgbClr val="92D050"/>
                </a:solidFill>
                <a:latin typeface="Times New Roman" pitchFamily="18" charset="0"/>
                <a:cs typeface="Times New Roman" pitchFamily="18" charset="0"/>
              </a:rPr>
              <a:t> </a:t>
            </a:r>
            <a:r>
              <a:rPr lang="es-AR" b="1" u="sng" dirty="0" err="1" smtClean="0">
                <a:solidFill>
                  <a:srgbClr val="92D050"/>
                </a:solidFill>
                <a:latin typeface="Times New Roman" pitchFamily="18" charset="0"/>
                <a:cs typeface="Times New Roman" pitchFamily="18" charset="0"/>
              </a:rPr>
              <a:t>Constructivist</a:t>
            </a:r>
            <a:r>
              <a:rPr lang="es-AR" b="1" u="sng" dirty="0" smtClean="0">
                <a:solidFill>
                  <a:srgbClr val="92D050"/>
                </a:solidFill>
                <a:latin typeface="Times New Roman" pitchFamily="18" charset="0"/>
                <a:cs typeface="Times New Roman" pitchFamily="18" charset="0"/>
              </a:rPr>
              <a:t> </a:t>
            </a:r>
            <a:r>
              <a:rPr lang="es-AR" b="1" u="sng" smtClean="0">
                <a:solidFill>
                  <a:srgbClr val="92D050"/>
                </a:solidFill>
                <a:latin typeface="Times New Roman" pitchFamily="18" charset="0"/>
                <a:cs typeface="Times New Roman" pitchFamily="18" charset="0"/>
              </a:rPr>
              <a:t>perspective</a:t>
            </a:r>
            <a:endParaRPr lang="es-AR" b="1" u="sng" dirty="0" smtClean="0">
              <a:solidFill>
                <a:srgbClr val="92D050"/>
              </a:solidFill>
              <a:latin typeface="Times New Roman" pitchFamily="18" charset="0"/>
              <a:cs typeface="Times New Roman" pitchFamily="18" charset="0"/>
            </a:endParaRPr>
          </a:p>
          <a:p>
            <a:endParaRPr lang="es-ES" dirty="0" smtClean="0"/>
          </a:p>
          <a:p>
            <a:pPr>
              <a:buNone/>
            </a:pPr>
            <a:endParaRPr lang="es-ES" dirty="0" smtClean="0"/>
          </a:p>
          <a:p>
            <a:r>
              <a:rPr lang="es-ES" dirty="0" err="1" smtClean="0"/>
              <a:t>We</a:t>
            </a:r>
            <a:r>
              <a:rPr lang="es-ES" dirty="0" smtClean="0"/>
              <a:t> </a:t>
            </a:r>
            <a:r>
              <a:rPr lang="es-ES" dirty="0" err="1" smtClean="0"/>
              <a:t>will</a:t>
            </a:r>
            <a:r>
              <a:rPr lang="es-ES" dirty="0" smtClean="0"/>
              <a:t> </a:t>
            </a:r>
            <a:r>
              <a:rPr lang="es-ES" dirty="0" err="1" smtClean="0"/>
              <a:t>consider</a:t>
            </a:r>
            <a:r>
              <a:rPr lang="es-ES" dirty="0" smtClean="0"/>
              <a:t> </a:t>
            </a:r>
            <a:r>
              <a:rPr lang="es-ES" dirty="0" err="1" smtClean="0"/>
              <a:t>every</a:t>
            </a:r>
            <a:r>
              <a:rPr lang="es-ES" dirty="0" smtClean="0"/>
              <a:t> </a:t>
            </a:r>
            <a:r>
              <a:rPr lang="es-ES" dirty="0" err="1" smtClean="0"/>
              <a:t>student’s</a:t>
            </a:r>
            <a:r>
              <a:rPr lang="es-ES" dirty="0" smtClean="0"/>
              <a:t> </a:t>
            </a:r>
            <a:r>
              <a:rPr lang="es-ES" dirty="0" err="1" smtClean="0"/>
              <a:t>diversity</a:t>
            </a:r>
            <a:r>
              <a:rPr lang="es-ES" dirty="0" smtClean="0"/>
              <a:t> </a:t>
            </a:r>
            <a:r>
              <a:rPr lang="es-ES" dirty="0" err="1" smtClean="0"/>
              <a:t>due</a:t>
            </a:r>
            <a:r>
              <a:rPr lang="es-ES" dirty="0" smtClean="0"/>
              <a:t> </a:t>
            </a:r>
            <a:r>
              <a:rPr lang="es-ES" dirty="0" err="1" smtClean="0"/>
              <a:t>to</a:t>
            </a:r>
            <a:r>
              <a:rPr lang="es-ES" dirty="0" smtClean="0"/>
              <a:t> </a:t>
            </a:r>
            <a:r>
              <a:rPr lang="es-ES" dirty="0" err="1" smtClean="0"/>
              <a:t>help</a:t>
            </a:r>
            <a:r>
              <a:rPr lang="es-ES" dirty="0" smtClean="0"/>
              <a:t> </a:t>
            </a:r>
            <a:r>
              <a:rPr lang="es-ES" dirty="0" err="1" smtClean="0"/>
              <a:t>them</a:t>
            </a:r>
            <a:r>
              <a:rPr lang="es-ES" dirty="0" smtClean="0"/>
              <a:t> </a:t>
            </a:r>
            <a:r>
              <a:rPr lang="es-ES" dirty="0" err="1" smtClean="0"/>
              <a:t>to</a:t>
            </a:r>
            <a:r>
              <a:rPr lang="es-ES" dirty="0" smtClean="0"/>
              <a:t> </a:t>
            </a:r>
            <a:r>
              <a:rPr lang="es-ES" dirty="0" err="1" smtClean="0"/>
              <a:t>acquiere</a:t>
            </a:r>
            <a:r>
              <a:rPr lang="es-ES" dirty="0" smtClean="0"/>
              <a:t> </a:t>
            </a:r>
            <a:r>
              <a:rPr lang="es-ES" dirty="0" err="1" smtClean="0"/>
              <a:t>what</a:t>
            </a:r>
            <a:r>
              <a:rPr lang="es-ES" dirty="0" smtClean="0"/>
              <a:t> </a:t>
            </a:r>
            <a:r>
              <a:rPr lang="es-ES" dirty="0" err="1" smtClean="0"/>
              <a:t>it</a:t>
            </a:r>
            <a:r>
              <a:rPr lang="es-ES" dirty="0" smtClean="0"/>
              <a:t> </a:t>
            </a:r>
            <a:r>
              <a:rPr lang="es-ES" dirty="0" err="1" smtClean="0"/>
              <a:t>is</a:t>
            </a:r>
            <a:r>
              <a:rPr lang="es-ES" dirty="0" smtClean="0"/>
              <a:t> </a:t>
            </a:r>
            <a:r>
              <a:rPr lang="es-ES" dirty="0" err="1" smtClean="0"/>
              <a:t>pretendended</a:t>
            </a:r>
            <a:r>
              <a:rPr lang="es-ES" dirty="0" smtClean="0"/>
              <a:t> in </a:t>
            </a:r>
            <a:r>
              <a:rPr lang="es-ES" dirty="0" err="1" smtClean="0"/>
              <a:t>our</a:t>
            </a:r>
            <a:r>
              <a:rPr lang="es-ES" dirty="0" smtClean="0"/>
              <a:t> </a:t>
            </a:r>
            <a:r>
              <a:rPr lang="es-ES" dirty="0" err="1" smtClean="0"/>
              <a:t>Units</a:t>
            </a:r>
            <a:r>
              <a:rPr lang="es-ES" dirty="0" smtClean="0"/>
              <a:t> (</a:t>
            </a:r>
            <a:r>
              <a:rPr lang="es-ES" dirty="0" err="1" smtClean="0"/>
              <a:t>pupils</a:t>
            </a:r>
            <a:r>
              <a:rPr lang="es-ES" dirty="0" smtClean="0"/>
              <a:t>’ status).</a:t>
            </a:r>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US" dirty="0" smtClean="0"/>
              <a:t>Basic </a:t>
            </a:r>
            <a:r>
              <a:rPr lang="en-US" dirty="0" smtClean="0"/>
              <a:t>Competencies (PART 1)</a:t>
            </a:r>
            <a:r>
              <a:rPr lang="en-US" dirty="0" smtClean="0"/>
              <a:t/>
            </a:r>
            <a:br>
              <a:rPr lang="en-US" dirty="0" smtClean="0"/>
            </a:br>
            <a:endParaRPr lang="es-ES" dirty="0"/>
          </a:p>
        </p:txBody>
      </p:sp>
      <p:sp>
        <p:nvSpPr>
          <p:cNvPr id="3" name="2 Marcador de contenido"/>
          <p:cNvSpPr>
            <a:spLocks noGrp="1"/>
          </p:cNvSpPr>
          <p:nvPr>
            <p:ph sz="quarter" idx="1"/>
          </p:nvPr>
        </p:nvSpPr>
        <p:spPr>
          <a:xfrm>
            <a:off x="251520" y="1196752"/>
            <a:ext cx="8352928" cy="5328592"/>
          </a:xfrm>
        </p:spPr>
        <p:txBody>
          <a:bodyPr>
            <a:normAutofit fontScale="85000" lnSpcReduction="20000"/>
          </a:bodyPr>
          <a:lstStyle/>
          <a:p>
            <a:r>
              <a:rPr lang="en-US" dirty="0" smtClean="0"/>
              <a:t>Basic Competencies are the essential knowledge and skills acquired by students in relation to the learning targets and objectives set out in the curriculum for each key stage. The Basic Competencies represent just part of the curriculum requirement</a:t>
            </a:r>
            <a:r>
              <a:rPr lang="en-US" dirty="0" smtClean="0"/>
              <a:t>.</a:t>
            </a:r>
          </a:p>
          <a:p>
            <a:pPr>
              <a:buNone/>
            </a:pPr>
            <a:endParaRPr lang="en-US" dirty="0" smtClean="0"/>
          </a:p>
          <a:p>
            <a:r>
              <a:rPr lang="en-US" dirty="0" smtClean="0"/>
              <a:t>Linguistic competences: By being able to define and explain the different ways we can find water,  to document and interpret the observations, form conclusions and identify the different materials</a:t>
            </a:r>
            <a:r>
              <a:rPr lang="en-US" dirty="0" smtClean="0"/>
              <a:t>.</a:t>
            </a:r>
          </a:p>
          <a:p>
            <a:pPr>
              <a:buNone/>
            </a:pPr>
            <a:endParaRPr lang="en-US" dirty="0" smtClean="0"/>
          </a:p>
          <a:p>
            <a:r>
              <a:rPr lang="en-US" dirty="0" smtClean="0"/>
              <a:t>Mathematic competences: The information, like the boiling point, is given through a series of numbered steps that will be provided</a:t>
            </a:r>
            <a:r>
              <a:rPr lang="en-US" dirty="0" smtClean="0"/>
              <a:t>.</a:t>
            </a:r>
          </a:p>
          <a:p>
            <a:pPr>
              <a:buNone/>
            </a:pPr>
            <a:endParaRPr lang="en-US" dirty="0" smtClean="0"/>
          </a:p>
          <a:p>
            <a:r>
              <a:rPr lang="en-US" dirty="0" smtClean="0"/>
              <a:t>Knowledge and interaction with the physical world competence:  Discover and understand: the water cycle, the different states of the water (solid, liquid and vapor) and the different natural physical processes (evaporation, condensation, precipitation), through </a:t>
            </a:r>
            <a:r>
              <a:rPr lang="en-US" dirty="0" smtClean="0"/>
              <a:t>experimenting </a:t>
            </a:r>
            <a:r>
              <a:rPr lang="en-US" dirty="0" smtClean="0"/>
              <a:t>and estimating, and relating these conclusions with every day life</a:t>
            </a:r>
            <a:r>
              <a:rPr lang="en-US" dirty="0" smtClean="0"/>
              <a:t>.</a:t>
            </a:r>
          </a:p>
          <a:p>
            <a:pPr>
              <a:buNone/>
            </a:pPr>
            <a:endParaRPr lang="en-US" dirty="0" smtClean="0"/>
          </a:p>
          <a:p>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7467600" cy="796950"/>
          </a:xfrm>
        </p:spPr>
        <p:txBody>
          <a:bodyPr/>
          <a:lstStyle/>
          <a:p>
            <a:pPr algn="ctr"/>
            <a:r>
              <a:rPr lang="en-US" dirty="0" smtClean="0"/>
              <a:t>Basic Competencies (PART </a:t>
            </a:r>
            <a:r>
              <a:rPr lang="en-US" dirty="0" smtClean="0"/>
              <a:t>2)</a:t>
            </a:r>
            <a:endParaRPr lang="es-ES" dirty="0"/>
          </a:p>
        </p:txBody>
      </p:sp>
      <p:sp>
        <p:nvSpPr>
          <p:cNvPr id="3" name="2 Marcador de contenido"/>
          <p:cNvSpPr>
            <a:spLocks noGrp="1"/>
          </p:cNvSpPr>
          <p:nvPr>
            <p:ph sz="quarter" idx="1"/>
          </p:nvPr>
        </p:nvSpPr>
        <p:spPr>
          <a:xfrm>
            <a:off x="457200" y="1651592"/>
            <a:ext cx="7467600" cy="4873752"/>
          </a:xfrm>
        </p:spPr>
        <p:txBody>
          <a:bodyPr>
            <a:normAutofit fontScale="70000" lnSpcReduction="20000"/>
          </a:bodyPr>
          <a:lstStyle/>
          <a:p>
            <a:r>
              <a:rPr lang="en-US" dirty="0" smtClean="0"/>
              <a:t> Information processing and digital competence: Learning how to follow steps in order to do the experiments. Complete and expand conclusions with information from the internet or books and personal homework. Turn observations and conclusions into knowledge.</a:t>
            </a:r>
          </a:p>
          <a:p>
            <a:endParaRPr lang="en-US" dirty="0" smtClean="0"/>
          </a:p>
          <a:p>
            <a:r>
              <a:rPr lang="en-US" dirty="0" smtClean="0"/>
              <a:t>Social and civic competence: Be aware of water shortage and contamination and the role humans play in these water problems. Acquire environmentally friendly habits.</a:t>
            </a:r>
          </a:p>
          <a:p>
            <a:endParaRPr lang="en-US" dirty="0" smtClean="0"/>
          </a:p>
          <a:p>
            <a:r>
              <a:rPr lang="en-US" dirty="0" smtClean="0"/>
              <a:t>Learning to learn and to be competence: Learning how to assimilate daily and </a:t>
            </a:r>
            <a:r>
              <a:rPr lang="en-US" dirty="0" err="1" smtClean="0"/>
              <a:t>theoric</a:t>
            </a:r>
            <a:r>
              <a:rPr lang="en-US" dirty="0" smtClean="0"/>
              <a:t> facts, conclusions and </a:t>
            </a:r>
            <a:r>
              <a:rPr lang="en-US" dirty="0" err="1" smtClean="0"/>
              <a:t>informations</a:t>
            </a:r>
            <a:r>
              <a:rPr lang="en-US" dirty="0" smtClean="0"/>
              <a:t> discussing, estimating and processing. Acquire environmentally friendly habits that make them a responsible citizen.</a:t>
            </a:r>
          </a:p>
          <a:p>
            <a:endParaRPr lang="en-US" dirty="0" smtClean="0"/>
          </a:p>
          <a:p>
            <a:r>
              <a:rPr lang="en-US" dirty="0" smtClean="0"/>
              <a:t>Personal autonomy and initiative competence: In the autonomy, implication and determination of the activities and ecological consciousness.</a:t>
            </a:r>
          </a:p>
          <a:p>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68313" y="260350"/>
            <a:ext cx="7772400" cy="1470025"/>
          </a:xfrm>
        </p:spPr>
        <p:txBody>
          <a:bodyPr>
            <a:normAutofit fontScale="90000"/>
          </a:bodyPr>
          <a:lstStyle/>
          <a:p>
            <a:r>
              <a:rPr lang="es-ES" sz="4300"/>
              <a:t>Junior European Language Portfolio (Part 1)</a:t>
            </a:r>
          </a:p>
        </p:txBody>
      </p:sp>
      <p:sp>
        <p:nvSpPr>
          <p:cNvPr id="2051" name="Rectangle 3"/>
          <p:cNvSpPr>
            <a:spLocks noGrp="1" noChangeArrowheads="1"/>
          </p:cNvSpPr>
          <p:nvPr>
            <p:ph type="subTitle" idx="1"/>
          </p:nvPr>
        </p:nvSpPr>
        <p:spPr>
          <a:xfrm>
            <a:off x="395288" y="2493194"/>
            <a:ext cx="8424862" cy="3456086"/>
          </a:xfrm>
        </p:spPr>
        <p:txBody>
          <a:bodyPr/>
          <a:lstStyle/>
          <a:p>
            <a:pPr algn="l">
              <a:buFontTx/>
              <a:buChar char="•"/>
            </a:pPr>
            <a:r>
              <a:rPr lang="es-ES" dirty="0"/>
              <a:t>I can </a:t>
            </a:r>
            <a:r>
              <a:rPr lang="es-ES" dirty="0" err="1"/>
              <a:t>understand</a:t>
            </a:r>
            <a:r>
              <a:rPr lang="es-ES" dirty="0"/>
              <a:t> </a:t>
            </a:r>
            <a:r>
              <a:rPr lang="es-ES" dirty="0" err="1"/>
              <a:t>the</a:t>
            </a:r>
            <a:r>
              <a:rPr lang="es-ES" dirty="0"/>
              <a:t> </a:t>
            </a:r>
            <a:r>
              <a:rPr lang="es-ES" dirty="0" err="1"/>
              <a:t>teacher’s</a:t>
            </a:r>
            <a:r>
              <a:rPr lang="es-ES" dirty="0"/>
              <a:t> </a:t>
            </a:r>
            <a:r>
              <a:rPr lang="es-ES" dirty="0" err="1"/>
              <a:t>instructions</a:t>
            </a:r>
            <a:r>
              <a:rPr lang="es-ES" dirty="0"/>
              <a:t>.</a:t>
            </a:r>
          </a:p>
          <a:p>
            <a:pPr algn="l">
              <a:buFontTx/>
              <a:buChar char="•"/>
            </a:pPr>
            <a:endParaRPr lang="es-ES" dirty="0"/>
          </a:p>
          <a:p>
            <a:pPr algn="l">
              <a:buFontTx/>
              <a:buChar char="•"/>
            </a:pPr>
            <a:r>
              <a:rPr lang="es-ES" dirty="0"/>
              <a:t>I can </a:t>
            </a:r>
            <a:r>
              <a:rPr lang="es-ES" dirty="0" err="1"/>
              <a:t>sing</a:t>
            </a:r>
            <a:r>
              <a:rPr lang="es-ES" dirty="0"/>
              <a:t> a </a:t>
            </a:r>
            <a:r>
              <a:rPr lang="es-ES" dirty="0" err="1"/>
              <a:t>song</a:t>
            </a:r>
            <a:r>
              <a:rPr lang="es-ES" dirty="0"/>
              <a:t>.</a:t>
            </a:r>
          </a:p>
          <a:p>
            <a:pPr algn="l">
              <a:buFontTx/>
              <a:buChar char="•"/>
            </a:pPr>
            <a:endParaRPr lang="es-ES" dirty="0"/>
          </a:p>
          <a:p>
            <a:pPr algn="l">
              <a:buFontTx/>
              <a:buChar char="•"/>
            </a:pPr>
            <a:r>
              <a:rPr lang="es-ES" dirty="0"/>
              <a:t>I can </a:t>
            </a:r>
            <a:r>
              <a:rPr lang="es-ES" dirty="0" err="1"/>
              <a:t>read</a:t>
            </a:r>
            <a:r>
              <a:rPr lang="es-ES" dirty="0"/>
              <a:t> a short </a:t>
            </a:r>
            <a:r>
              <a:rPr lang="es-ES" dirty="0" err="1"/>
              <a:t>instructional</a:t>
            </a:r>
            <a:r>
              <a:rPr lang="es-ES" dirty="0"/>
              <a:t> </a:t>
            </a:r>
            <a:r>
              <a:rPr lang="es-ES" dirty="0" err="1"/>
              <a:t>text</a:t>
            </a:r>
            <a:r>
              <a:rPr lang="es-ES" dirty="0"/>
              <a:t>.</a:t>
            </a:r>
          </a:p>
          <a:p>
            <a:pPr algn="l">
              <a:buFontTx/>
              <a:buChar char="•"/>
            </a:pPr>
            <a:endParaRPr lang="es-ES" dirty="0"/>
          </a:p>
          <a:p>
            <a:pPr algn="l">
              <a:buFontTx/>
              <a:buChar char="•"/>
            </a:pPr>
            <a:r>
              <a:rPr lang="es-ES" dirty="0"/>
              <a:t>I can </a:t>
            </a:r>
            <a:r>
              <a:rPr lang="es-ES" dirty="0" err="1"/>
              <a:t>write</a:t>
            </a:r>
            <a:r>
              <a:rPr lang="es-ES" dirty="0"/>
              <a:t> </a:t>
            </a:r>
            <a:r>
              <a:rPr lang="es-ES" dirty="0" err="1"/>
              <a:t>conclusion</a:t>
            </a:r>
            <a:r>
              <a:rPr lang="es-ES" dirty="0"/>
              <a:t>.</a:t>
            </a:r>
          </a:p>
          <a:p>
            <a:pPr algn="l">
              <a:buFontTx/>
              <a:buChar char="•"/>
            </a:pPr>
            <a:endParaRPr lang="es-ES" dirty="0"/>
          </a:p>
        </p:txBody>
      </p:sp>
      <p:pic>
        <p:nvPicPr>
          <p:cNvPr id="6146" name="Picture 2"/>
          <p:cNvPicPr>
            <a:picLocks noChangeAspect="1" noChangeArrowheads="1"/>
          </p:cNvPicPr>
          <p:nvPr/>
        </p:nvPicPr>
        <p:blipFill>
          <a:blip r:embed="rId2" cstate="print"/>
          <a:srcRect/>
          <a:stretch>
            <a:fillRect/>
          </a:stretch>
        </p:blipFill>
        <p:spPr bwMode="auto">
          <a:xfrm>
            <a:off x="6084168" y="3356992"/>
            <a:ext cx="1663055" cy="2351794"/>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a:bodyPr>
          <a:lstStyle/>
          <a:p>
            <a:pPr algn="ctr"/>
            <a:r>
              <a:rPr lang="es-ES" sz="2800" dirty="0"/>
              <a:t>Junior </a:t>
            </a:r>
            <a:r>
              <a:rPr lang="es-ES" sz="2800" dirty="0" err="1"/>
              <a:t>European</a:t>
            </a:r>
            <a:r>
              <a:rPr lang="es-ES" sz="2800" dirty="0"/>
              <a:t> </a:t>
            </a:r>
            <a:r>
              <a:rPr lang="es-ES" sz="2800" dirty="0" err="1"/>
              <a:t>Language</a:t>
            </a:r>
            <a:r>
              <a:rPr lang="es-ES" sz="2800" dirty="0"/>
              <a:t> Portfolio</a:t>
            </a:r>
            <a:br>
              <a:rPr lang="es-ES" sz="2800" dirty="0"/>
            </a:br>
            <a:r>
              <a:rPr lang="es-ES" sz="2800" dirty="0"/>
              <a:t>(</a:t>
            </a:r>
            <a:r>
              <a:rPr lang="es-ES" sz="2800" dirty="0" err="1"/>
              <a:t>Part</a:t>
            </a:r>
            <a:r>
              <a:rPr lang="es-ES" sz="2800" dirty="0"/>
              <a:t> 2)   </a:t>
            </a:r>
          </a:p>
        </p:txBody>
      </p:sp>
      <p:sp>
        <p:nvSpPr>
          <p:cNvPr id="3075" name="Rectangle 3"/>
          <p:cNvSpPr>
            <a:spLocks noGrp="1" noChangeArrowheads="1"/>
          </p:cNvSpPr>
          <p:nvPr>
            <p:ph type="body" idx="1"/>
          </p:nvPr>
        </p:nvSpPr>
        <p:spPr/>
        <p:txBody>
          <a:bodyPr/>
          <a:lstStyle/>
          <a:p>
            <a:pPr>
              <a:lnSpc>
                <a:spcPct val="90000"/>
              </a:lnSpc>
            </a:pPr>
            <a:r>
              <a:rPr lang="es-ES" sz="2400" dirty="0"/>
              <a:t>I can </a:t>
            </a:r>
            <a:r>
              <a:rPr lang="es-ES" sz="2400" dirty="0" err="1"/>
              <a:t>understand</a:t>
            </a:r>
            <a:r>
              <a:rPr lang="es-ES" sz="2400" dirty="0"/>
              <a:t> </a:t>
            </a:r>
            <a:r>
              <a:rPr lang="es-ES" sz="2400" dirty="0" err="1"/>
              <a:t>the</a:t>
            </a:r>
            <a:r>
              <a:rPr lang="es-ES" sz="2400" dirty="0"/>
              <a:t> </a:t>
            </a:r>
            <a:r>
              <a:rPr lang="es-ES" sz="2400" dirty="0" err="1"/>
              <a:t>main</a:t>
            </a:r>
            <a:r>
              <a:rPr lang="es-ES" sz="2400" dirty="0"/>
              <a:t> point(s) </a:t>
            </a:r>
            <a:r>
              <a:rPr lang="es-ES" sz="2400" dirty="0" err="1"/>
              <a:t>from</a:t>
            </a:r>
            <a:r>
              <a:rPr lang="es-ES" sz="2400" dirty="0"/>
              <a:t> a short </a:t>
            </a:r>
            <a:r>
              <a:rPr lang="es-ES" sz="2400" dirty="0" err="1"/>
              <a:t>spoken</a:t>
            </a:r>
            <a:r>
              <a:rPr lang="es-ES" sz="2400" dirty="0"/>
              <a:t> </a:t>
            </a:r>
            <a:r>
              <a:rPr lang="es-ES" sz="2400" dirty="0" err="1"/>
              <a:t>passage</a:t>
            </a:r>
            <a:r>
              <a:rPr lang="es-ES" sz="2400" dirty="0"/>
              <a:t>.</a:t>
            </a:r>
          </a:p>
          <a:p>
            <a:pPr>
              <a:lnSpc>
                <a:spcPct val="90000"/>
              </a:lnSpc>
            </a:pPr>
            <a:endParaRPr lang="es-ES" sz="2400" dirty="0"/>
          </a:p>
          <a:p>
            <a:pPr>
              <a:lnSpc>
                <a:spcPct val="90000"/>
              </a:lnSpc>
            </a:pPr>
            <a:r>
              <a:rPr lang="es-ES" sz="2400" dirty="0"/>
              <a:t>I can </a:t>
            </a:r>
            <a:r>
              <a:rPr lang="es-ES" sz="2400" dirty="0" err="1"/>
              <a:t>answer</a:t>
            </a:r>
            <a:r>
              <a:rPr lang="es-ES" sz="2400" dirty="0"/>
              <a:t> simple </a:t>
            </a:r>
            <a:r>
              <a:rPr lang="es-ES" sz="2400" dirty="0" err="1"/>
              <a:t>questions</a:t>
            </a:r>
            <a:r>
              <a:rPr lang="es-ES" sz="2400" dirty="0"/>
              <a:t> and </a:t>
            </a:r>
            <a:r>
              <a:rPr lang="es-ES" sz="2400" dirty="0" err="1"/>
              <a:t>give</a:t>
            </a:r>
            <a:r>
              <a:rPr lang="es-ES" sz="2400" dirty="0"/>
              <a:t> </a:t>
            </a:r>
            <a:r>
              <a:rPr lang="es-ES" sz="2400" dirty="0" err="1"/>
              <a:t>basic</a:t>
            </a:r>
            <a:r>
              <a:rPr lang="es-ES" sz="2400" dirty="0"/>
              <a:t> </a:t>
            </a:r>
            <a:r>
              <a:rPr lang="es-ES" sz="2400" dirty="0" err="1"/>
              <a:t>information</a:t>
            </a:r>
            <a:r>
              <a:rPr lang="es-ES" sz="2400" dirty="0"/>
              <a:t>.</a:t>
            </a:r>
          </a:p>
          <a:p>
            <a:pPr>
              <a:lnSpc>
                <a:spcPct val="90000"/>
              </a:lnSpc>
            </a:pPr>
            <a:endParaRPr lang="es-ES" sz="2400" dirty="0"/>
          </a:p>
          <a:p>
            <a:pPr>
              <a:lnSpc>
                <a:spcPct val="90000"/>
              </a:lnSpc>
            </a:pPr>
            <a:r>
              <a:rPr lang="es-ES" sz="2400" dirty="0"/>
              <a:t>I can </a:t>
            </a:r>
            <a:r>
              <a:rPr lang="es-ES" sz="2400" dirty="0" err="1"/>
              <a:t>ask</a:t>
            </a:r>
            <a:r>
              <a:rPr lang="es-ES" sz="2400" dirty="0"/>
              <a:t> and </a:t>
            </a:r>
            <a:r>
              <a:rPr lang="es-ES" sz="2400" dirty="0" err="1"/>
              <a:t>answer</a:t>
            </a:r>
            <a:r>
              <a:rPr lang="es-ES" sz="2400" dirty="0"/>
              <a:t> simple </a:t>
            </a:r>
            <a:r>
              <a:rPr lang="es-ES" sz="2400" dirty="0" err="1"/>
              <a:t>questions</a:t>
            </a:r>
            <a:r>
              <a:rPr lang="es-ES" sz="2400" dirty="0"/>
              <a:t> and </a:t>
            </a:r>
            <a:r>
              <a:rPr lang="es-ES" sz="2400" dirty="0" err="1"/>
              <a:t>talk</a:t>
            </a:r>
            <a:r>
              <a:rPr lang="es-ES" sz="2400" dirty="0"/>
              <a:t> </a:t>
            </a:r>
            <a:r>
              <a:rPr lang="es-ES" sz="2400" dirty="0" err="1"/>
              <a:t>about</a:t>
            </a:r>
            <a:r>
              <a:rPr lang="es-ES" sz="2400" dirty="0"/>
              <a:t> </a:t>
            </a:r>
            <a:r>
              <a:rPr lang="es-ES" sz="2400" dirty="0" err="1"/>
              <a:t>the</a:t>
            </a:r>
            <a:r>
              <a:rPr lang="es-ES" sz="2400" dirty="0"/>
              <a:t> </a:t>
            </a:r>
            <a:r>
              <a:rPr lang="es-ES" sz="2400" dirty="0" err="1"/>
              <a:t>water</a:t>
            </a:r>
            <a:r>
              <a:rPr lang="es-ES" sz="2400" dirty="0"/>
              <a:t>.</a:t>
            </a:r>
          </a:p>
          <a:p>
            <a:pPr>
              <a:lnSpc>
                <a:spcPct val="90000"/>
              </a:lnSpc>
            </a:pPr>
            <a:endParaRPr lang="es-ES" sz="2400" dirty="0"/>
          </a:p>
          <a:p>
            <a:pPr>
              <a:lnSpc>
                <a:spcPct val="90000"/>
              </a:lnSpc>
            </a:pPr>
            <a:r>
              <a:rPr lang="en-US" sz="2400" dirty="0"/>
              <a:t>I can give a short prepared talk about water including expressing my opinions and conclusion</a:t>
            </a:r>
          </a:p>
          <a:p>
            <a:pPr>
              <a:lnSpc>
                <a:spcPct val="90000"/>
              </a:lnSpc>
            </a:pPr>
            <a:endParaRPr lang="es-E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Autofit/>
          </a:bodyPr>
          <a:lstStyle/>
          <a:p>
            <a:pPr algn="ctr"/>
            <a:r>
              <a:rPr lang="es-ES" sz="2800" dirty="0" err="1"/>
              <a:t>Objectives</a:t>
            </a:r>
            <a:r>
              <a:rPr lang="es-ES" sz="2800" dirty="0"/>
              <a:t> </a:t>
            </a:r>
            <a:r>
              <a:rPr lang="es-ES" sz="2800" dirty="0" err="1"/>
              <a:t>from</a:t>
            </a:r>
            <a:r>
              <a:rPr lang="es-ES" sz="2800" dirty="0"/>
              <a:t> </a:t>
            </a:r>
            <a:r>
              <a:rPr lang="es-ES" sz="2800" dirty="0" err="1"/>
              <a:t>the</a:t>
            </a:r>
            <a:r>
              <a:rPr lang="es-ES" sz="2800" dirty="0"/>
              <a:t> "</a:t>
            </a:r>
            <a:r>
              <a:rPr lang="es-ES" sz="2800" dirty="0" err="1"/>
              <a:t>Castille</a:t>
            </a:r>
            <a:r>
              <a:rPr lang="es-ES" sz="2800" dirty="0"/>
              <a:t> &amp; León " </a:t>
            </a:r>
            <a:r>
              <a:rPr lang="es-ES" sz="2800" dirty="0" err="1"/>
              <a:t>Official</a:t>
            </a:r>
            <a:r>
              <a:rPr lang="es-ES" sz="2800" dirty="0"/>
              <a:t> </a:t>
            </a:r>
            <a:r>
              <a:rPr lang="es-ES" sz="2800" dirty="0" err="1"/>
              <a:t>curriculum</a:t>
            </a:r>
            <a:r>
              <a:rPr lang="es-ES" sz="2800" dirty="0"/>
              <a:t> (</a:t>
            </a:r>
            <a:r>
              <a:rPr lang="es-ES" sz="2800" dirty="0" err="1"/>
              <a:t>Part</a:t>
            </a:r>
            <a:r>
              <a:rPr lang="es-ES" sz="2800" dirty="0"/>
              <a:t> 1)</a:t>
            </a:r>
          </a:p>
        </p:txBody>
      </p:sp>
      <p:sp>
        <p:nvSpPr>
          <p:cNvPr id="4099" name="Rectangle 3"/>
          <p:cNvSpPr>
            <a:spLocks noGrp="1" noChangeArrowheads="1"/>
          </p:cNvSpPr>
          <p:nvPr>
            <p:ph type="body" idx="1"/>
          </p:nvPr>
        </p:nvSpPr>
        <p:spPr>
          <a:xfrm>
            <a:off x="457200" y="2320280"/>
            <a:ext cx="7467600" cy="3412976"/>
          </a:xfrm>
        </p:spPr>
        <p:txBody>
          <a:bodyPr/>
          <a:lstStyle/>
          <a:p>
            <a:pPr>
              <a:lnSpc>
                <a:spcPct val="90000"/>
              </a:lnSpc>
            </a:pPr>
            <a:r>
              <a:rPr lang="es-ES" dirty="0" err="1"/>
              <a:t>Acquire</a:t>
            </a:r>
            <a:r>
              <a:rPr lang="es-ES" dirty="0"/>
              <a:t> and use </a:t>
            </a:r>
            <a:r>
              <a:rPr lang="es-ES" dirty="0" err="1"/>
              <a:t>correctly</a:t>
            </a:r>
            <a:r>
              <a:rPr lang="es-ES" dirty="0"/>
              <a:t> </a:t>
            </a:r>
            <a:r>
              <a:rPr lang="es-ES" dirty="0" err="1"/>
              <a:t>orally</a:t>
            </a:r>
            <a:r>
              <a:rPr lang="es-ES" dirty="0"/>
              <a:t> and in </a:t>
            </a:r>
            <a:r>
              <a:rPr lang="es-ES" dirty="0" err="1"/>
              <a:t>writing</a:t>
            </a:r>
            <a:r>
              <a:rPr lang="es-ES" dirty="0"/>
              <a:t> </a:t>
            </a:r>
            <a:r>
              <a:rPr lang="es-ES" dirty="0" err="1"/>
              <a:t>the</a:t>
            </a:r>
            <a:r>
              <a:rPr lang="es-ES" dirty="0"/>
              <a:t> </a:t>
            </a:r>
            <a:r>
              <a:rPr lang="es-ES" dirty="0" err="1"/>
              <a:t>specific</a:t>
            </a:r>
            <a:r>
              <a:rPr lang="es-ES" dirty="0"/>
              <a:t> </a:t>
            </a:r>
            <a:r>
              <a:rPr lang="es-ES" dirty="0" err="1"/>
              <a:t>vocabulary</a:t>
            </a:r>
            <a:r>
              <a:rPr lang="es-ES" dirty="0"/>
              <a:t> of </a:t>
            </a:r>
            <a:r>
              <a:rPr lang="es-ES" dirty="0" err="1"/>
              <a:t>the</a:t>
            </a:r>
            <a:r>
              <a:rPr lang="es-ES" dirty="0"/>
              <a:t> </a:t>
            </a:r>
            <a:r>
              <a:rPr lang="es-ES" dirty="0" err="1"/>
              <a:t>water</a:t>
            </a:r>
            <a:r>
              <a:rPr lang="es-ES" dirty="0"/>
              <a:t> </a:t>
            </a:r>
            <a:r>
              <a:rPr lang="es-ES" dirty="0" err="1"/>
              <a:t>cycle</a:t>
            </a:r>
            <a:r>
              <a:rPr lang="es-ES" dirty="0"/>
              <a:t> and </a:t>
            </a:r>
            <a:r>
              <a:rPr lang="es-ES" dirty="0" err="1"/>
              <a:t>the</a:t>
            </a:r>
            <a:r>
              <a:rPr lang="es-ES" dirty="0"/>
              <a:t> </a:t>
            </a:r>
            <a:r>
              <a:rPr lang="es-ES" dirty="0" err="1"/>
              <a:t>states</a:t>
            </a:r>
            <a:r>
              <a:rPr lang="es-ES" dirty="0"/>
              <a:t> of </a:t>
            </a:r>
            <a:r>
              <a:rPr lang="es-ES" dirty="0" err="1"/>
              <a:t>water</a:t>
            </a:r>
            <a:r>
              <a:rPr lang="es-ES" dirty="0"/>
              <a:t> </a:t>
            </a:r>
            <a:r>
              <a:rPr lang="es-ES" dirty="0" err="1"/>
              <a:t>to</a:t>
            </a:r>
            <a:r>
              <a:rPr lang="es-ES" dirty="0"/>
              <a:t> </a:t>
            </a:r>
            <a:r>
              <a:rPr lang="es-ES" dirty="0" err="1"/>
              <a:t>allow</a:t>
            </a:r>
            <a:r>
              <a:rPr lang="es-ES" dirty="0"/>
              <a:t> </a:t>
            </a:r>
            <a:r>
              <a:rPr lang="es-ES" dirty="0" err="1"/>
              <a:t>the</a:t>
            </a:r>
            <a:r>
              <a:rPr lang="es-ES" dirty="0"/>
              <a:t> </a:t>
            </a:r>
            <a:r>
              <a:rPr lang="es-ES" dirty="0" err="1"/>
              <a:t>development</a:t>
            </a:r>
            <a:r>
              <a:rPr lang="es-ES" dirty="0"/>
              <a:t> of </a:t>
            </a:r>
            <a:r>
              <a:rPr lang="es-ES" dirty="0" err="1"/>
              <a:t>reading</a:t>
            </a:r>
            <a:r>
              <a:rPr lang="es-ES" dirty="0"/>
              <a:t> </a:t>
            </a:r>
            <a:r>
              <a:rPr lang="es-ES" dirty="0" err="1"/>
              <a:t>comprehension</a:t>
            </a:r>
            <a:r>
              <a:rPr lang="es-ES" dirty="0" smtClean="0"/>
              <a:t>.</a:t>
            </a:r>
          </a:p>
          <a:p>
            <a:pPr>
              <a:lnSpc>
                <a:spcPct val="90000"/>
              </a:lnSpc>
            </a:pPr>
            <a:endParaRPr lang="es-ES" dirty="0"/>
          </a:p>
          <a:p>
            <a:pPr>
              <a:lnSpc>
                <a:spcPct val="90000"/>
              </a:lnSpc>
            </a:pPr>
            <a:r>
              <a:rPr lang="es-ES" dirty="0" err="1"/>
              <a:t>Acquire</a:t>
            </a:r>
            <a:r>
              <a:rPr lang="es-ES" dirty="0"/>
              <a:t> and </a:t>
            </a:r>
            <a:r>
              <a:rPr lang="es-ES" dirty="0" err="1"/>
              <a:t>develop</a:t>
            </a:r>
            <a:r>
              <a:rPr lang="es-ES" dirty="0"/>
              <a:t> social </a:t>
            </a:r>
            <a:r>
              <a:rPr lang="es-ES" dirty="0" err="1"/>
              <a:t>skills</a:t>
            </a:r>
            <a:r>
              <a:rPr lang="es-ES" dirty="0"/>
              <a:t> </a:t>
            </a:r>
            <a:r>
              <a:rPr lang="es-ES" dirty="0" err="1"/>
              <a:t>that</a:t>
            </a:r>
            <a:r>
              <a:rPr lang="es-ES" dirty="0"/>
              <a:t> </a:t>
            </a:r>
            <a:r>
              <a:rPr lang="es-ES" dirty="0" err="1"/>
              <a:t>facilitate</a:t>
            </a:r>
            <a:r>
              <a:rPr lang="es-ES" dirty="0"/>
              <a:t> </a:t>
            </a:r>
            <a:r>
              <a:rPr lang="es-ES" dirty="0" err="1"/>
              <a:t>participation</a:t>
            </a:r>
            <a:r>
              <a:rPr lang="es-ES" dirty="0"/>
              <a:t> in </a:t>
            </a:r>
            <a:r>
              <a:rPr lang="es-ES" dirty="0" err="1"/>
              <a:t>group</a:t>
            </a:r>
            <a:r>
              <a:rPr lang="es-ES" dirty="0"/>
              <a:t> </a:t>
            </a:r>
            <a:r>
              <a:rPr lang="es-ES" dirty="0" err="1"/>
              <a:t>activities</a:t>
            </a:r>
            <a:r>
              <a:rPr lang="es-ES" dirty="0"/>
              <a:t>, </a:t>
            </a:r>
            <a:r>
              <a:rPr lang="es-ES" dirty="0" err="1"/>
              <a:t>behaving</a:t>
            </a:r>
            <a:r>
              <a:rPr lang="es-ES" dirty="0"/>
              <a:t> in a </a:t>
            </a:r>
            <a:r>
              <a:rPr lang="es-ES" dirty="0" err="1"/>
              <a:t>responsible</a:t>
            </a:r>
            <a:r>
              <a:rPr lang="es-ES" dirty="0"/>
              <a:t>, </a:t>
            </a:r>
            <a:r>
              <a:rPr lang="es-ES" dirty="0" err="1"/>
              <a:t>constructive</a:t>
            </a:r>
            <a:r>
              <a:rPr lang="es-ES" dirty="0"/>
              <a:t> and </a:t>
            </a:r>
            <a:r>
              <a:rPr lang="es-ES" dirty="0" err="1"/>
              <a:t>supportive</a:t>
            </a:r>
            <a:r>
              <a:rPr lang="es-ES" dirty="0"/>
              <a:t> </a:t>
            </a:r>
            <a:r>
              <a:rPr lang="es-ES" dirty="0" err="1"/>
              <a:t>way</a:t>
            </a:r>
            <a:r>
              <a:rPr lang="es-ES" dirty="0"/>
              <a:t>, and </a:t>
            </a:r>
            <a:r>
              <a:rPr lang="es-ES" dirty="0" err="1"/>
              <a:t>respecting</a:t>
            </a:r>
            <a:r>
              <a:rPr lang="es-ES" dirty="0"/>
              <a:t> </a:t>
            </a:r>
            <a:r>
              <a:rPr lang="es-ES" dirty="0" err="1"/>
              <a:t>the</a:t>
            </a:r>
            <a:r>
              <a:rPr lang="es-ES" dirty="0"/>
              <a:t> </a:t>
            </a:r>
            <a:r>
              <a:rPr lang="es-ES" dirty="0" err="1"/>
              <a:t>basic</a:t>
            </a:r>
            <a:r>
              <a:rPr lang="es-ES" dirty="0"/>
              <a:t> </a:t>
            </a:r>
            <a:r>
              <a:rPr lang="es-ES" dirty="0" err="1"/>
              <a:t>principles</a:t>
            </a:r>
            <a:r>
              <a:rPr lang="es-ES" dirty="0"/>
              <a:t> of </a:t>
            </a:r>
            <a:r>
              <a:rPr lang="es-ES" dirty="0" err="1"/>
              <a:t>democracy</a:t>
            </a:r>
            <a:r>
              <a:rPr lang="es-ES" dirty="0"/>
              <a:t>.</a:t>
            </a:r>
          </a:p>
          <a:p>
            <a:pPr>
              <a:lnSpc>
                <a:spcPct val="90000"/>
              </a:lnSpc>
            </a:pP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692696"/>
            <a:ext cx="7467600" cy="1143000"/>
          </a:xfrm>
        </p:spPr>
        <p:txBody>
          <a:bodyPr>
            <a:noAutofit/>
          </a:bodyPr>
          <a:lstStyle/>
          <a:p>
            <a:pPr algn="ctr"/>
            <a:r>
              <a:rPr lang="es-ES" sz="3200" dirty="0" err="1"/>
              <a:t>Objectives</a:t>
            </a:r>
            <a:r>
              <a:rPr lang="es-ES" sz="3200" dirty="0"/>
              <a:t> </a:t>
            </a:r>
            <a:r>
              <a:rPr lang="es-ES" sz="3200" dirty="0" err="1"/>
              <a:t>from</a:t>
            </a:r>
            <a:r>
              <a:rPr lang="es-ES" sz="3200" dirty="0"/>
              <a:t> </a:t>
            </a:r>
            <a:r>
              <a:rPr lang="es-ES" sz="3200" dirty="0" err="1"/>
              <a:t>the</a:t>
            </a:r>
            <a:r>
              <a:rPr lang="es-ES" sz="3200" dirty="0"/>
              <a:t> "</a:t>
            </a:r>
            <a:r>
              <a:rPr lang="es-ES" sz="3200" dirty="0" err="1"/>
              <a:t>Castille</a:t>
            </a:r>
            <a:r>
              <a:rPr lang="es-ES" sz="3200" dirty="0"/>
              <a:t> &amp; León " </a:t>
            </a:r>
            <a:r>
              <a:rPr lang="es-ES" sz="3200" dirty="0" err="1"/>
              <a:t>Official</a:t>
            </a:r>
            <a:r>
              <a:rPr lang="es-ES" sz="3200" dirty="0"/>
              <a:t> </a:t>
            </a:r>
            <a:r>
              <a:rPr lang="es-ES" sz="3200" dirty="0" err="1"/>
              <a:t>curriculum</a:t>
            </a:r>
            <a:r>
              <a:rPr lang="es-ES" sz="3200" dirty="0"/>
              <a:t> (</a:t>
            </a:r>
            <a:r>
              <a:rPr lang="es-ES" sz="3200" dirty="0" err="1"/>
              <a:t>Part</a:t>
            </a:r>
            <a:r>
              <a:rPr lang="es-ES" sz="3200" dirty="0"/>
              <a:t> 2)</a:t>
            </a:r>
          </a:p>
        </p:txBody>
      </p:sp>
      <p:sp>
        <p:nvSpPr>
          <p:cNvPr id="5123" name="Rectangle 3"/>
          <p:cNvSpPr>
            <a:spLocks noGrp="1" noChangeArrowheads="1"/>
          </p:cNvSpPr>
          <p:nvPr>
            <p:ph type="body" idx="1"/>
          </p:nvPr>
        </p:nvSpPr>
        <p:spPr>
          <a:xfrm>
            <a:off x="457200" y="2104256"/>
            <a:ext cx="7467600" cy="3629000"/>
          </a:xfrm>
        </p:spPr>
        <p:txBody>
          <a:bodyPr/>
          <a:lstStyle/>
          <a:p>
            <a:r>
              <a:rPr lang="es-ES" dirty="0" err="1"/>
              <a:t>Analyze</a:t>
            </a:r>
            <a:r>
              <a:rPr lang="es-ES" dirty="0"/>
              <a:t> </a:t>
            </a:r>
            <a:r>
              <a:rPr lang="es-ES" dirty="0" err="1"/>
              <a:t>some</a:t>
            </a:r>
            <a:r>
              <a:rPr lang="es-ES" dirty="0"/>
              <a:t> </a:t>
            </a:r>
            <a:r>
              <a:rPr lang="es-ES" dirty="0" err="1"/>
              <a:t>forms</a:t>
            </a:r>
            <a:r>
              <a:rPr lang="es-ES" dirty="0"/>
              <a:t> of </a:t>
            </a:r>
            <a:r>
              <a:rPr lang="es-ES" dirty="0" err="1"/>
              <a:t>human</a:t>
            </a:r>
            <a:r>
              <a:rPr lang="es-ES" dirty="0"/>
              <a:t> </a:t>
            </a:r>
            <a:r>
              <a:rPr lang="es-ES" dirty="0" err="1"/>
              <a:t>intervention</a:t>
            </a:r>
            <a:r>
              <a:rPr lang="es-ES" dirty="0"/>
              <a:t> in </a:t>
            </a:r>
            <a:r>
              <a:rPr lang="es-ES" dirty="0" err="1"/>
              <a:t>pollution</a:t>
            </a:r>
            <a:r>
              <a:rPr lang="es-ES" dirty="0"/>
              <a:t> and </a:t>
            </a:r>
            <a:r>
              <a:rPr lang="es-ES" dirty="0" err="1"/>
              <a:t>waste</a:t>
            </a:r>
            <a:r>
              <a:rPr lang="es-ES" dirty="0"/>
              <a:t> of </a:t>
            </a:r>
            <a:r>
              <a:rPr lang="es-ES" dirty="0" err="1"/>
              <a:t>water</a:t>
            </a:r>
            <a:r>
              <a:rPr lang="es-ES" dirty="0"/>
              <a:t>, </a:t>
            </a:r>
            <a:r>
              <a:rPr lang="es-ES" dirty="0" err="1"/>
              <a:t>getting</a:t>
            </a:r>
            <a:r>
              <a:rPr lang="es-ES" dirty="0"/>
              <a:t> </a:t>
            </a:r>
            <a:r>
              <a:rPr lang="es-ES" dirty="0" err="1"/>
              <a:t>into</a:t>
            </a:r>
            <a:r>
              <a:rPr lang="es-ES" dirty="0"/>
              <a:t> </a:t>
            </a:r>
            <a:r>
              <a:rPr lang="es-ES" dirty="0" err="1"/>
              <a:t>good</a:t>
            </a:r>
            <a:r>
              <a:rPr lang="es-ES" dirty="0"/>
              <a:t> </a:t>
            </a:r>
            <a:r>
              <a:rPr lang="es-ES" dirty="0" err="1"/>
              <a:t>habits</a:t>
            </a:r>
            <a:r>
              <a:rPr lang="es-ES" dirty="0"/>
              <a:t> </a:t>
            </a:r>
            <a:r>
              <a:rPr lang="es-ES" dirty="0" err="1"/>
              <a:t>about</a:t>
            </a:r>
            <a:r>
              <a:rPr lang="es-ES" dirty="0"/>
              <a:t> </a:t>
            </a:r>
            <a:r>
              <a:rPr lang="es-ES" dirty="0" err="1"/>
              <a:t>water</a:t>
            </a:r>
            <a:r>
              <a:rPr lang="es-ES" dirty="0" smtClean="0"/>
              <a:t>.</a:t>
            </a:r>
          </a:p>
          <a:p>
            <a:endParaRPr lang="es-ES" dirty="0"/>
          </a:p>
          <a:p>
            <a:r>
              <a:rPr lang="es-ES" dirty="0" err="1"/>
              <a:t>Identify</a:t>
            </a:r>
            <a:r>
              <a:rPr lang="es-ES" dirty="0"/>
              <a:t>, </a:t>
            </a:r>
            <a:r>
              <a:rPr lang="es-ES" dirty="0" err="1"/>
              <a:t>consider</a:t>
            </a:r>
            <a:r>
              <a:rPr lang="es-ES" dirty="0"/>
              <a:t> and </a:t>
            </a:r>
            <a:r>
              <a:rPr lang="es-ES" dirty="0" err="1"/>
              <a:t>resolve</a:t>
            </a:r>
            <a:r>
              <a:rPr lang="es-ES" dirty="0"/>
              <a:t> </a:t>
            </a:r>
            <a:r>
              <a:rPr lang="es-ES" dirty="0" err="1"/>
              <a:t>questions</a:t>
            </a:r>
            <a:r>
              <a:rPr lang="es-ES" dirty="0"/>
              <a:t> and </a:t>
            </a:r>
            <a:r>
              <a:rPr lang="es-ES" dirty="0" err="1"/>
              <a:t>problems</a:t>
            </a:r>
            <a:r>
              <a:rPr lang="es-ES" dirty="0"/>
              <a:t> </a:t>
            </a:r>
            <a:r>
              <a:rPr lang="es-ES" dirty="0" err="1"/>
              <a:t>related</a:t>
            </a:r>
            <a:r>
              <a:rPr lang="es-ES" dirty="0"/>
              <a:t> </a:t>
            </a:r>
            <a:r>
              <a:rPr lang="es-ES" dirty="0" err="1"/>
              <a:t>to</a:t>
            </a:r>
            <a:r>
              <a:rPr lang="es-ES" dirty="0"/>
              <a:t> </a:t>
            </a:r>
            <a:r>
              <a:rPr lang="es-ES" dirty="0" err="1"/>
              <a:t>important</a:t>
            </a:r>
            <a:r>
              <a:rPr lang="es-ES" dirty="0"/>
              <a:t> </a:t>
            </a:r>
            <a:r>
              <a:rPr lang="es-ES" dirty="0" err="1"/>
              <a:t>elements</a:t>
            </a:r>
            <a:r>
              <a:rPr lang="es-ES" dirty="0"/>
              <a:t> of </a:t>
            </a:r>
            <a:r>
              <a:rPr lang="es-ES" dirty="0" err="1"/>
              <a:t>the</a:t>
            </a:r>
            <a:r>
              <a:rPr lang="es-ES" dirty="0"/>
              <a:t> </a:t>
            </a:r>
            <a:r>
              <a:rPr lang="es-ES" dirty="0" err="1"/>
              <a:t>environment</a:t>
            </a:r>
            <a:r>
              <a:rPr lang="es-ES" dirty="0"/>
              <a:t>, </a:t>
            </a:r>
            <a:r>
              <a:rPr lang="es-ES" dirty="0" err="1"/>
              <a:t>using</a:t>
            </a:r>
            <a:r>
              <a:rPr lang="es-ES" dirty="0"/>
              <a:t> </a:t>
            </a:r>
            <a:r>
              <a:rPr lang="es-ES" dirty="0" err="1"/>
              <a:t>search</a:t>
            </a:r>
            <a:r>
              <a:rPr lang="es-ES" dirty="0"/>
              <a:t> </a:t>
            </a:r>
            <a:r>
              <a:rPr lang="es-ES" dirty="0" err="1"/>
              <a:t>strategies</a:t>
            </a:r>
            <a:r>
              <a:rPr lang="es-ES" dirty="0"/>
              <a:t> and </a:t>
            </a:r>
            <a:r>
              <a:rPr lang="es-ES" dirty="0" err="1"/>
              <a:t>information</a:t>
            </a:r>
            <a:r>
              <a:rPr lang="es-ES" dirty="0"/>
              <a:t> </a:t>
            </a:r>
            <a:r>
              <a:rPr lang="es-ES" dirty="0" err="1"/>
              <a:t>processing</a:t>
            </a:r>
            <a:r>
              <a:rPr lang="es-ES" dirty="0"/>
              <a:t>, </a:t>
            </a:r>
            <a:r>
              <a:rPr lang="es-ES" dirty="0" err="1"/>
              <a:t>making</a:t>
            </a:r>
            <a:r>
              <a:rPr lang="es-ES" dirty="0"/>
              <a:t> </a:t>
            </a:r>
            <a:r>
              <a:rPr lang="es-ES" dirty="0" err="1"/>
              <a:t>conjectures</a:t>
            </a:r>
            <a:r>
              <a:rPr lang="es-ES" dirty="0"/>
              <a:t> and </a:t>
            </a:r>
            <a:r>
              <a:rPr lang="es-ES" dirty="0" err="1"/>
              <a:t>testing</a:t>
            </a:r>
            <a:r>
              <a:rPr lang="es-ES" dirty="0"/>
              <a:t> </a:t>
            </a:r>
            <a:r>
              <a:rPr lang="es-ES" dirty="0" err="1"/>
              <a:t>them</a:t>
            </a:r>
            <a:r>
              <a:rPr lang="es-ES" dirty="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www.fondosytemas.com/wp-content/uploads/happy-bunny-loser.jpg"/>
          <p:cNvPicPr>
            <a:picLocks noChangeAspect="1" noChangeArrowheads="1"/>
          </p:cNvPicPr>
          <p:nvPr/>
        </p:nvPicPr>
        <p:blipFill>
          <a:blip r:embed="rId2" cstate="print"/>
          <a:srcRect/>
          <a:stretch>
            <a:fillRect/>
          </a:stretch>
        </p:blipFill>
        <p:spPr bwMode="auto">
          <a:xfrm>
            <a:off x="0" y="-457200"/>
            <a:ext cx="9753600" cy="7315200"/>
          </a:xfrm>
          <a:prstGeom prst="rect">
            <a:avLst/>
          </a:prstGeom>
          <a:noFill/>
        </p:spPr>
      </p:pic>
      <p:sp>
        <p:nvSpPr>
          <p:cNvPr id="6" name="5 Llamada ovalada"/>
          <p:cNvSpPr/>
          <p:nvPr/>
        </p:nvSpPr>
        <p:spPr>
          <a:xfrm>
            <a:off x="4644008" y="1916832"/>
            <a:ext cx="3816424" cy="201622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effectLst>
                  <a:outerShdw blurRad="38100" dist="38100" dir="2700000" algn="tl">
                    <a:srgbClr val="000000">
                      <a:alpha val="43137"/>
                    </a:srgbClr>
                  </a:outerShdw>
                </a:effectLst>
              </a:rPr>
              <a:t>THANKS FOR YOUR ATTENTION!</a:t>
            </a:r>
            <a:endParaRPr lang="es-ES" sz="2800" dirty="0">
              <a:effectLst>
                <a:outerShdw blurRad="38100" dist="38100" dir="2700000" algn="tl">
                  <a:srgbClr val="000000">
                    <a:alpha val="43137"/>
                  </a:srgbClr>
                </a:outerShdw>
              </a:effectLst>
            </a:endParaRPr>
          </a:p>
        </p:txBody>
      </p:sp>
      <p:sp>
        <p:nvSpPr>
          <p:cNvPr id="7" name="6 Rectángulo redondeado"/>
          <p:cNvSpPr/>
          <p:nvPr/>
        </p:nvSpPr>
        <p:spPr>
          <a:xfrm>
            <a:off x="6120680" y="5373216"/>
            <a:ext cx="3131840" cy="1224136"/>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5400" dirty="0" smtClean="0">
                <a:solidFill>
                  <a:schemeClr val="accent2">
                    <a:lumMod val="75000"/>
                  </a:schemeClr>
                </a:solidFill>
                <a:effectLst>
                  <a:outerShdw blurRad="38100" dist="38100" dir="2700000" algn="tl">
                    <a:srgbClr val="000000">
                      <a:alpha val="43137"/>
                    </a:srgbClr>
                  </a:outerShdw>
                </a:effectLst>
              </a:rPr>
              <a:t>2011</a:t>
            </a:r>
            <a:endParaRPr lang="es-ES" sz="5400"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57200" y="1600200"/>
            <a:ext cx="7467600" cy="4873752"/>
          </a:xfrm>
          <a:prstGeom prst="rect">
            <a:avLst/>
          </a:prstGeom>
        </p:spPr>
        <p:txBody>
          <a:bodyPr vert="horz">
            <a:normAutofit/>
          </a:bodyPr>
          <a:lstStyle/>
          <a:p>
            <a:pPr lvl="0"/>
            <a:r>
              <a:rPr lang="en-US" dirty="0" smtClean="0"/>
              <a:t>This </a:t>
            </a:r>
            <a:r>
              <a:rPr lang="en-US" dirty="0" smtClean="0"/>
              <a:t>Unit is designed for pupils between ages 9 and 10, this means children in the fourth level</a:t>
            </a:r>
            <a:r>
              <a:rPr lang="en-US" dirty="0" smtClean="0"/>
              <a:t>.</a:t>
            </a:r>
          </a:p>
          <a:p>
            <a:pPr lvl="0"/>
            <a:endParaRPr lang="es-ES" dirty="0" smtClean="0"/>
          </a:p>
          <a:p>
            <a:pPr lvl="0"/>
            <a:r>
              <a:rPr lang="en-US" dirty="0" smtClean="0"/>
              <a:t> This unit is created from the Sciences Area</a:t>
            </a:r>
            <a:r>
              <a:rPr lang="en-US" dirty="0" smtClean="0"/>
              <a:t>.</a:t>
            </a:r>
          </a:p>
          <a:p>
            <a:pPr lvl="0"/>
            <a:endParaRPr lang="es-ES" dirty="0" smtClean="0"/>
          </a:p>
          <a:p>
            <a:pPr lvl="0"/>
            <a:r>
              <a:rPr lang="en-US" dirty="0" smtClean="0"/>
              <a:t>Children will be able to understand and explain to the class the conclusions about states of water and water cycle through experiments based on discovery learning. Also they perform the correct greeting and farewell time in each sessions. </a:t>
            </a:r>
            <a:r>
              <a:rPr lang="en-GB" dirty="0" smtClean="0"/>
              <a:t>We will start working from the previous knowledge. </a:t>
            </a:r>
            <a:endParaRPr lang="es-ES" dirty="0" smtClean="0"/>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ES" sz="1800" b="1" i="0" u="none" strike="noStrike" kern="1200" cap="none" spc="0" normalizeH="0" baseline="0" noProof="0" dirty="0">
              <a:ln>
                <a:noFill/>
              </a:ln>
              <a:solidFill>
                <a:schemeClr val="tx2"/>
              </a:solidFill>
              <a:effectLst/>
              <a:uLnTx/>
              <a:uFillTx/>
              <a:latin typeface="+mn-lt"/>
              <a:ea typeface="+mn-ea"/>
              <a:cs typeface="+mn-cs"/>
            </a:endParaRPr>
          </a:p>
        </p:txBody>
      </p:sp>
      <p:sp>
        <p:nvSpPr>
          <p:cNvPr id="5" name="1 Título"/>
          <p:cNvSpPr txBox="1">
            <a:spLocks/>
          </p:cNvSpPr>
          <p:nvPr/>
        </p:nvSpPr>
        <p:spPr>
          <a:xfrm>
            <a:off x="457200" y="404664"/>
            <a:ext cx="7467600" cy="72494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000" b="1" i="0" u="none" strike="noStrike" kern="1200" cap="small" spc="0" normalizeH="0" baseline="0" noProof="0" dirty="0" smtClean="0">
                <a:ln>
                  <a:noFill/>
                </a:ln>
                <a:solidFill>
                  <a:schemeClr val="tx2"/>
                </a:solidFill>
                <a:effectLst/>
                <a:uLnTx/>
                <a:uFillTx/>
                <a:latin typeface="+mj-lt"/>
                <a:ea typeface="+mj-ea"/>
                <a:cs typeface="+mj-cs"/>
              </a:rPr>
              <a:t>INTRODUCTION</a:t>
            </a:r>
            <a:endParaRPr kumimoji="0" lang="es-ES" sz="3000" b="1" i="0" u="none" strike="noStrike" kern="1200" cap="small" spc="0" normalizeH="0" baseline="0" noProof="0" dirty="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7467600" cy="796950"/>
          </a:xfrm>
        </p:spPr>
        <p:txBody>
          <a:bodyPr/>
          <a:lstStyle/>
          <a:p>
            <a:pPr algn="ctr"/>
            <a:r>
              <a:rPr lang="es-ES" dirty="0" smtClean="0"/>
              <a:t>TIMING</a:t>
            </a:r>
            <a:endParaRPr lang="es-ES" dirty="0"/>
          </a:p>
        </p:txBody>
      </p:sp>
      <p:sp>
        <p:nvSpPr>
          <p:cNvPr id="3" name="2 Marcador de contenido"/>
          <p:cNvSpPr>
            <a:spLocks noGrp="1"/>
          </p:cNvSpPr>
          <p:nvPr>
            <p:ph sz="quarter" idx="1"/>
          </p:nvPr>
        </p:nvSpPr>
        <p:spPr>
          <a:xfrm>
            <a:off x="457200" y="1888232"/>
            <a:ext cx="7467600" cy="1756792"/>
          </a:xfrm>
        </p:spPr>
        <p:txBody>
          <a:bodyPr/>
          <a:lstStyle/>
          <a:p>
            <a:r>
              <a:rPr lang="en-US" dirty="0" smtClean="0"/>
              <a:t>This unit is divided in five sessions, which are taking place during the month of May.</a:t>
            </a:r>
            <a:endParaRPr lang="es-ES" dirty="0" smtClean="0"/>
          </a:p>
          <a:p>
            <a:endParaRPr lang="es-ES" dirty="0"/>
          </a:p>
        </p:txBody>
      </p:sp>
      <p:pic>
        <p:nvPicPr>
          <p:cNvPr id="4" name="Picture 2"/>
          <p:cNvPicPr>
            <a:picLocks noChangeAspect="1" noChangeArrowheads="1"/>
          </p:cNvPicPr>
          <p:nvPr/>
        </p:nvPicPr>
        <p:blipFill>
          <a:blip r:embed="rId2" cstate="print"/>
          <a:srcRect/>
          <a:stretch>
            <a:fillRect/>
          </a:stretch>
        </p:blipFill>
        <p:spPr bwMode="auto">
          <a:xfrm>
            <a:off x="3275856" y="3462360"/>
            <a:ext cx="2117973" cy="2991487"/>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3818"/>
            <a:ext cx="7467600" cy="580926"/>
          </a:xfrm>
        </p:spPr>
        <p:txBody>
          <a:bodyPr/>
          <a:lstStyle/>
          <a:p>
            <a:pPr algn="ctr"/>
            <a:r>
              <a:rPr lang="es-ES" dirty="0" smtClean="0"/>
              <a:t>PREVIOUS KNOWLEDGE</a:t>
            </a:r>
            <a:endParaRPr lang="es-ES" dirty="0"/>
          </a:p>
        </p:txBody>
      </p:sp>
      <p:sp>
        <p:nvSpPr>
          <p:cNvPr id="3" name="2 Marcador de contenido"/>
          <p:cNvSpPr>
            <a:spLocks noGrp="1"/>
          </p:cNvSpPr>
          <p:nvPr>
            <p:ph sz="quarter" idx="1"/>
          </p:nvPr>
        </p:nvSpPr>
        <p:spPr>
          <a:xfrm>
            <a:off x="457200" y="2104256"/>
            <a:ext cx="7467600" cy="3124944"/>
          </a:xfrm>
        </p:spPr>
        <p:txBody>
          <a:bodyPr>
            <a:normAutofit/>
          </a:bodyPr>
          <a:lstStyle/>
          <a:p>
            <a:pPr lvl="0"/>
            <a:r>
              <a:rPr lang="en-US" dirty="0" smtClean="0"/>
              <a:t>Days of the </a:t>
            </a:r>
            <a:r>
              <a:rPr lang="en-US" dirty="0" smtClean="0"/>
              <a:t>week</a:t>
            </a:r>
          </a:p>
          <a:p>
            <a:pPr lvl="0"/>
            <a:endParaRPr lang="es-ES" dirty="0" smtClean="0"/>
          </a:p>
          <a:p>
            <a:pPr lvl="0"/>
            <a:r>
              <a:rPr lang="en-US" dirty="0" smtClean="0"/>
              <a:t>The </a:t>
            </a:r>
            <a:r>
              <a:rPr lang="en-US" dirty="0" smtClean="0"/>
              <a:t>date</a:t>
            </a:r>
          </a:p>
          <a:p>
            <a:pPr lvl="0"/>
            <a:endParaRPr lang="es-ES" dirty="0" smtClean="0"/>
          </a:p>
          <a:p>
            <a:pPr lvl="0"/>
            <a:r>
              <a:rPr lang="en-US" dirty="0" smtClean="0"/>
              <a:t>The weather </a:t>
            </a:r>
            <a:endParaRPr lang="en-US" dirty="0" smtClean="0"/>
          </a:p>
          <a:p>
            <a:pPr lvl="0"/>
            <a:endParaRPr lang="es-ES" dirty="0" smtClean="0"/>
          </a:p>
          <a:p>
            <a:pPr lvl="0"/>
            <a:r>
              <a:rPr lang="en-US" dirty="0" smtClean="0"/>
              <a:t>The environment</a:t>
            </a:r>
            <a:endParaRPr lang="es-ES" dirty="0" smtClean="0"/>
          </a:p>
          <a:p>
            <a:endParaRPr lang="es-ES" dirty="0"/>
          </a:p>
        </p:txBody>
      </p:sp>
      <p:pic>
        <p:nvPicPr>
          <p:cNvPr id="3074" name="Picture 2"/>
          <p:cNvPicPr>
            <a:picLocks noChangeAspect="1" noChangeArrowheads="1"/>
          </p:cNvPicPr>
          <p:nvPr/>
        </p:nvPicPr>
        <p:blipFill>
          <a:blip r:embed="rId2" cstate="print"/>
          <a:srcRect/>
          <a:stretch>
            <a:fillRect/>
          </a:stretch>
        </p:blipFill>
        <p:spPr bwMode="auto">
          <a:xfrm>
            <a:off x="4860032" y="2924944"/>
            <a:ext cx="2490527" cy="1949574"/>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txBox="1">
            <a:spLocks/>
          </p:cNvSpPr>
          <p:nvPr/>
        </p:nvSpPr>
        <p:spPr>
          <a:xfrm>
            <a:off x="457200" y="1600200"/>
            <a:ext cx="7467600" cy="4873752"/>
          </a:xfrm>
          <a:prstGeom prst="rect">
            <a:avLst/>
          </a:prstGeom>
        </p:spPr>
        <p:txBody>
          <a:bodyPr vert="horz">
            <a:normAutofit/>
          </a:bodyPr>
          <a:lstStyle/>
          <a:p>
            <a:r>
              <a:rPr lang="en-GB" dirty="0" smtClean="0"/>
              <a:t>Public language:  the teacher is going to make questions to the students. All of them are related to the unit and they serves to pupils to think what they are looking for with this unit and guide the process of learning. Moreover, the language that pupils use to communicate with the others is public language too. </a:t>
            </a:r>
            <a:endParaRPr lang="es-ES" dirty="0" smtClean="0"/>
          </a:p>
          <a:p>
            <a:r>
              <a:rPr lang="en-GB" dirty="0" smtClean="0"/>
              <a:t> </a:t>
            </a:r>
            <a:endParaRPr lang="en-GB" dirty="0" smtClean="0"/>
          </a:p>
          <a:p>
            <a:endParaRPr lang="es-ES" dirty="0" smtClean="0"/>
          </a:p>
          <a:p>
            <a:r>
              <a:rPr lang="en-GB" dirty="0" smtClean="0"/>
              <a:t>Private language: the students have to get conclusions based on scientific evidence with the experiments and they have to take notes about their own learning. They have to register the dates they get and, when they realize all the experiments, they have to know all the steps to follow. </a:t>
            </a:r>
            <a:endParaRPr lang="es-ES" dirty="0" smtClean="0"/>
          </a:p>
          <a:p>
            <a:r>
              <a:rPr lang="en-GB" dirty="0" smtClean="0"/>
              <a:t> </a:t>
            </a:r>
            <a:endParaRPr lang="es-ES" dirty="0" smtClean="0"/>
          </a:p>
          <a:p>
            <a:pPr marL="0"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es-ES" sz="1800" b="1" i="0" u="none" strike="noStrike" kern="1200" cap="none" spc="0" normalizeH="0" baseline="0" noProof="0" dirty="0">
              <a:ln>
                <a:noFill/>
              </a:ln>
              <a:solidFill>
                <a:schemeClr val="tx2"/>
              </a:solidFill>
              <a:effectLst/>
              <a:uLnTx/>
              <a:uFillTx/>
              <a:latin typeface="+mn-lt"/>
              <a:ea typeface="+mn-ea"/>
              <a:cs typeface="+mn-cs"/>
            </a:endParaRPr>
          </a:p>
        </p:txBody>
      </p:sp>
      <p:sp>
        <p:nvSpPr>
          <p:cNvPr id="5" name="1 Título"/>
          <p:cNvSpPr txBox="1">
            <a:spLocks/>
          </p:cNvSpPr>
          <p:nvPr/>
        </p:nvSpPr>
        <p:spPr>
          <a:xfrm>
            <a:off x="457200" y="404664"/>
            <a:ext cx="7467600" cy="72494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3000" b="1" i="0" u="none" strike="noStrike" kern="1200" cap="small" spc="0" normalizeH="0" baseline="0" noProof="0" dirty="0" smtClean="0">
                <a:ln>
                  <a:noFill/>
                </a:ln>
                <a:solidFill>
                  <a:schemeClr val="tx2"/>
                </a:solidFill>
                <a:effectLst/>
                <a:uLnTx/>
                <a:uFillTx/>
                <a:latin typeface="+mj-lt"/>
                <a:ea typeface="+mj-ea"/>
                <a:cs typeface="+mj-cs"/>
              </a:rPr>
              <a:t>LANGUAGE (PART 1)</a:t>
            </a:r>
            <a:endParaRPr kumimoji="0" lang="es-ES" sz="3000" b="1" i="0" u="none" strike="noStrike" kern="1200" cap="small"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7467600" cy="724942"/>
          </a:xfrm>
        </p:spPr>
        <p:txBody>
          <a:bodyPr/>
          <a:lstStyle/>
          <a:p>
            <a:pPr algn="ctr"/>
            <a:r>
              <a:rPr lang="es-ES" b="1" dirty="0" smtClean="0"/>
              <a:t>LANGUAGE (PART </a:t>
            </a:r>
            <a:r>
              <a:rPr lang="es-ES" b="1" dirty="0" smtClean="0"/>
              <a:t>2)</a:t>
            </a:r>
            <a:endParaRPr lang="es-ES" dirty="0"/>
          </a:p>
        </p:txBody>
      </p:sp>
      <p:sp>
        <p:nvSpPr>
          <p:cNvPr id="3" name="2 Marcador de contenido"/>
          <p:cNvSpPr>
            <a:spLocks noGrp="1"/>
          </p:cNvSpPr>
          <p:nvPr>
            <p:ph sz="quarter" idx="1"/>
          </p:nvPr>
        </p:nvSpPr>
        <p:spPr>
          <a:xfrm>
            <a:off x="457200" y="1268760"/>
            <a:ext cx="7467600" cy="4873752"/>
          </a:xfrm>
        </p:spPr>
        <p:txBody>
          <a:bodyPr/>
          <a:lstStyle/>
          <a:p>
            <a:r>
              <a:rPr lang="en-GB" sz="2000" dirty="0" smtClean="0"/>
              <a:t>Non verbal language: we are going to use some illustrators, for example in the songs or when pupils tell to the other their conclusions to show better what they conclude about this unit, and mediators, it is important to support the oral language in the materials we are going to use to work in this unit ,to improve our verbal language. Affect displayers help us and pupils to express better what e say and support our oral language. We have to take into account we must keep the eye contact to observe pupils are understanding or participating in the activities of this unit.</a:t>
            </a:r>
            <a:endParaRPr lang="es-ES" sz="2000" dirty="0" smtClean="0"/>
          </a:p>
          <a:p>
            <a:endParaRPr lang="es-ES" dirty="0"/>
          </a:p>
        </p:txBody>
      </p:sp>
      <p:pic>
        <p:nvPicPr>
          <p:cNvPr id="4" name="Picture 2"/>
          <p:cNvPicPr>
            <a:picLocks noChangeAspect="1" noChangeArrowheads="1"/>
          </p:cNvPicPr>
          <p:nvPr/>
        </p:nvPicPr>
        <p:blipFill>
          <a:blip r:embed="rId2" cstate="print"/>
          <a:srcRect/>
          <a:stretch>
            <a:fillRect/>
          </a:stretch>
        </p:blipFill>
        <p:spPr bwMode="auto">
          <a:xfrm>
            <a:off x="3491880" y="4581128"/>
            <a:ext cx="2257425" cy="202882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0648"/>
            <a:ext cx="7467600" cy="652934"/>
          </a:xfrm>
        </p:spPr>
        <p:txBody>
          <a:bodyPr>
            <a:normAutofit/>
          </a:bodyPr>
          <a:lstStyle/>
          <a:p>
            <a:pPr algn="ctr"/>
            <a:r>
              <a:rPr lang="es-ES" dirty="0" err="1" smtClean="0"/>
              <a:t>resources</a:t>
            </a:r>
            <a:endParaRPr lang="es-ES" dirty="0"/>
          </a:p>
        </p:txBody>
      </p:sp>
      <p:sp>
        <p:nvSpPr>
          <p:cNvPr id="3" name="2 Marcador de contenido"/>
          <p:cNvSpPr>
            <a:spLocks noGrp="1"/>
          </p:cNvSpPr>
          <p:nvPr>
            <p:ph sz="quarter" idx="1"/>
          </p:nvPr>
        </p:nvSpPr>
        <p:spPr>
          <a:xfrm>
            <a:off x="457200" y="1268760"/>
            <a:ext cx="7467600" cy="5205192"/>
          </a:xfrm>
        </p:spPr>
        <p:txBody>
          <a:bodyPr>
            <a:normAutofit fontScale="55000" lnSpcReduction="20000"/>
          </a:bodyPr>
          <a:lstStyle/>
          <a:p>
            <a:pPr>
              <a:buNone/>
            </a:pPr>
            <a:r>
              <a:rPr lang="en-GB" b="1" i="1" u="sng" dirty="0" smtClean="0"/>
              <a:t>Experiments: </a:t>
            </a:r>
            <a:endParaRPr lang="en-GB" b="1" i="1" u="sng" dirty="0" smtClean="0"/>
          </a:p>
          <a:p>
            <a:pPr>
              <a:buNone/>
            </a:pPr>
            <a:endParaRPr lang="es-ES" b="1" i="1" u="sng" dirty="0" smtClean="0"/>
          </a:p>
          <a:p>
            <a:pPr lvl="0"/>
            <a:r>
              <a:rPr lang="en-GB" dirty="0" smtClean="0"/>
              <a:t>hammer</a:t>
            </a:r>
            <a:endParaRPr lang="es-ES" dirty="0" smtClean="0"/>
          </a:p>
          <a:p>
            <a:pPr lvl="0"/>
            <a:r>
              <a:rPr lang="en-GB" dirty="0" smtClean="0"/>
              <a:t>some </a:t>
            </a:r>
            <a:r>
              <a:rPr lang="en-GB" dirty="0" err="1" smtClean="0"/>
              <a:t>contaniners</a:t>
            </a:r>
            <a:endParaRPr lang="es-ES" dirty="0" smtClean="0"/>
          </a:p>
          <a:p>
            <a:pPr lvl="0"/>
            <a:r>
              <a:rPr lang="en-GB" dirty="0" smtClean="0"/>
              <a:t>fridge</a:t>
            </a:r>
            <a:endParaRPr lang="es-ES" dirty="0" smtClean="0"/>
          </a:p>
          <a:p>
            <a:pPr lvl="0"/>
            <a:r>
              <a:rPr lang="en-GB" dirty="0" smtClean="0"/>
              <a:t>Water</a:t>
            </a:r>
            <a:endParaRPr lang="es-ES" dirty="0" smtClean="0"/>
          </a:p>
          <a:p>
            <a:pPr lvl="0"/>
            <a:r>
              <a:rPr lang="en-GB" dirty="0" smtClean="0"/>
              <a:t>A thick nail</a:t>
            </a:r>
            <a:endParaRPr lang="es-ES" dirty="0" smtClean="0"/>
          </a:p>
          <a:p>
            <a:pPr lvl="0"/>
            <a:r>
              <a:rPr lang="en-GB" dirty="0" smtClean="0"/>
              <a:t>A wide cork</a:t>
            </a:r>
            <a:endParaRPr lang="es-ES" dirty="0" smtClean="0"/>
          </a:p>
          <a:p>
            <a:pPr lvl="0"/>
            <a:r>
              <a:rPr lang="en-GB" dirty="0" smtClean="0"/>
              <a:t>A bottle</a:t>
            </a:r>
            <a:endParaRPr lang="es-ES" dirty="0" smtClean="0"/>
          </a:p>
          <a:p>
            <a:pPr lvl="0"/>
            <a:r>
              <a:rPr lang="en-GB" dirty="0" smtClean="0"/>
              <a:t>Ice </a:t>
            </a:r>
            <a:endParaRPr lang="es-ES" dirty="0" smtClean="0"/>
          </a:p>
          <a:p>
            <a:pPr>
              <a:buNone/>
            </a:pPr>
            <a:r>
              <a:rPr lang="en-GB" dirty="0" smtClean="0"/>
              <a:t> </a:t>
            </a:r>
            <a:endParaRPr lang="es-ES" dirty="0" smtClean="0"/>
          </a:p>
          <a:p>
            <a:pPr>
              <a:buNone/>
            </a:pPr>
            <a:r>
              <a:rPr lang="en-GB" b="1" i="1" u="sng" dirty="0" smtClean="0"/>
              <a:t> </a:t>
            </a:r>
            <a:r>
              <a:rPr lang="en-GB" b="1" i="1" u="sng" dirty="0" smtClean="0"/>
              <a:t>To take notes:</a:t>
            </a:r>
            <a:endParaRPr lang="es-ES" b="1" i="1" u="sng" dirty="0" smtClean="0"/>
          </a:p>
          <a:p>
            <a:r>
              <a:rPr lang="en-GB" dirty="0" smtClean="0"/>
              <a:t> </a:t>
            </a:r>
            <a:endParaRPr lang="es-ES" dirty="0" smtClean="0"/>
          </a:p>
          <a:p>
            <a:pPr lvl="0"/>
            <a:r>
              <a:rPr lang="en-GB" dirty="0" smtClean="0"/>
              <a:t>self assessment sheet</a:t>
            </a:r>
            <a:endParaRPr lang="es-ES" dirty="0" smtClean="0"/>
          </a:p>
          <a:p>
            <a:pPr lvl="0"/>
            <a:r>
              <a:rPr lang="en-GB" dirty="0" smtClean="0"/>
              <a:t>paper </a:t>
            </a:r>
            <a:endParaRPr lang="es-ES" dirty="0" smtClean="0"/>
          </a:p>
          <a:p>
            <a:pPr lvl="0"/>
            <a:r>
              <a:rPr lang="en-GB" dirty="0" smtClean="0"/>
              <a:t>pencil </a:t>
            </a:r>
            <a:endParaRPr lang="es-ES" dirty="0" smtClean="0"/>
          </a:p>
          <a:p>
            <a:pPr lvl="0"/>
            <a:r>
              <a:rPr lang="en-GB" dirty="0" smtClean="0"/>
              <a:t>stickers</a:t>
            </a:r>
            <a:endParaRPr lang="es-ES" dirty="0" smtClean="0"/>
          </a:p>
          <a:p>
            <a:pPr lvl="0"/>
            <a:r>
              <a:rPr lang="en-GB" dirty="0" smtClean="0"/>
              <a:t>files (the teacher gives one to each pupil if it is necessary)</a:t>
            </a:r>
            <a:endParaRPr lang="es-ES" dirty="0" smtClean="0"/>
          </a:p>
          <a:p>
            <a:pPr>
              <a:buNone/>
            </a:pPr>
            <a:r>
              <a:rPr lang="en-GB" dirty="0" smtClean="0"/>
              <a:t> </a:t>
            </a:r>
            <a:endParaRPr lang="es-ES" dirty="0" smtClean="0"/>
          </a:p>
          <a:p>
            <a:pPr>
              <a:buNone/>
            </a:pPr>
            <a:r>
              <a:rPr lang="en-GB" b="1" i="1" u="sng" dirty="0" smtClean="0"/>
              <a:t>Another </a:t>
            </a:r>
            <a:r>
              <a:rPr lang="en-GB" b="1" i="1" u="sng" dirty="0" smtClean="0"/>
              <a:t>resources:</a:t>
            </a:r>
            <a:endParaRPr lang="es-ES" b="1" i="1" u="sng" dirty="0" smtClean="0"/>
          </a:p>
          <a:p>
            <a:pPr>
              <a:buNone/>
            </a:pPr>
            <a:r>
              <a:rPr lang="en-GB" dirty="0" smtClean="0"/>
              <a:t> </a:t>
            </a:r>
            <a:endParaRPr lang="es-ES" dirty="0" smtClean="0"/>
          </a:p>
          <a:p>
            <a:pPr>
              <a:buNone/>
            </a:pPr>
            <a:r>
              <a:rPr lang="en-GB" dirty="0" smtClean="0"/>
              <a:t>- Camera</a:t>
            </a:r>
            <a:endParaRPr lang="es-ES" dirty="0" smtClean="0"/>
          </a:p>
          <a:p>
            <a:endParaRPr lang="es-ES" dirty="0"/>
          </a:p>
        </p:txBody>
      </p:sp>
      <p:pic>
        <p:nvPicPr>
          <p:cNvPr id="5122" name="Picture 2"/>
          <p:cNvPicPr>
            <a:picLocks noChangeAspect="1" noChangeArrowheads="1"/>
          </p:cNvPicPr>
          <p:nvPr/>
        </p:nvPicPr>
        <p:blipFill>
          <a:blip r:embed="rId2" cstate="print"/>
          <a:srcRect/>
          <a:stretch>
            <a:fillRect/>
          </a:stretch>
        </p:blipFill>
        <p:spPr bwMode="auto">
          <a:xfrm>
            <a:off x="4427984" y="1988840"/>
            <a:ext cx="3019426" cy="1957388"/>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GB" dirty="0" smtClean="0"/>
              <a:t>3 levels of Attainment/expectations in the students </a:t>
            </a:r>
            <a:r>
              <a:rPr lang="en-GB" dirty="0" smtClean="0"/>
              <a:t>outcomes (Part 1)</a:t>
            </a:r>
            <a:endParaRPr lang="es-ES" dirty="0"/>
          </a:p>
        </p:txBody>
      </p:sp>
      <p:sp>
        <p:nvSpPr>
          <p:cNvPr id="3" name="2 Marcador de contenido"/>
          <p:cNvSpPr>
            <a:spLocks noGrp="1"/>
          </p:cNvSpPr>
          <p:nvPr>
            <p:ph sz="quarter" idx="1"/>
          </p:nvPr>
        </p:nvSpPr>
        <p:spPr/>
        <p:txBody>
          <a:bodyPr>
            <a:normAutofit/>
          </a:bodyPr>
          <a:lstStyle/>
          <a:p>
            <a:r>
              <a:rPr lang="en-GB" dirty="0" smtClean="0"/>
              <a:t>when we finish this unit our pupils will be able to:</a:t>
            </a:r>
            <a:endParaRPr lang="es-ES" dirty="0" smtClean="0"/>
          </a:p>
          <a:p>
            <a:endParaRPr lang="es-ES" dirty="0" smtClean="0"/>
          </a:p>
          <a:p>
            <a:r>
              <a:rPr lang="en-GB" dirty="0" smtClean="0"/>
              <a:t>All children must be able to:</a:t>
            </a:r>
            <a:endParaRPr lang="es-ES" dirty="0" smtClean="0"/>
          </a:p>
          <a:p>
            <a:pPr lvl="0"/>
            <a:r>
              <a:rPr lang="en-GB" dirty="0" smtClean="0"/>
              <a:t>Take notes relatives to the unit, for example in the brainstorming.</a:t>
            </a:r>
            <a:endParaRPr lang="es-ES" dirty="0" smtClean="0"/>
          </a:p>
          <a:p>
            <a:pPr lvl="0"/>
            <a:r>
              <a:rPr lang="en-GB" dirty="0" smtClean="0"/>
              <a:t> Register the general conclusions of the group</a:t>
            </a:r>
            <a:endParaRPr lang="es-ES" dirty="0" smtClean="0"/>
          </a:p>
          <a:p>
            <a:pPr lvl="0"/>
            <a:r>
              <a:rPr lang="en-GB" dirty="0" smtClean="0"/>
              <a:t> Observe the experiments and know what steps they have to follow in each case</a:t>
            </a:r>
            <a:endParaRPr lang="es-ES" dirty="0" smtClean="0"/>
          </a:p>
          <a:p>
            <a:endParaRPr lang="es-ES" dirty="0" smtClean="0"/>
          </a:p>
          <a:p>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n-GB" dirty="0" smtClean="0"/>
              <a:t>3 levels of Attainment/expectations in the students outcomes (Part </a:t>
            </a:r>
            <a:r>
              <a:rPr lang="en-GB" dirty="0" smtClean="0"/>
              <a:t>2)</a:t>
            </a:r>
            <a:endParaRPr lang="es-ES" dirty="0"/>
          </a:p>
        </p:txBody>
      </p:sp>
      <p:sp>
        <p:nvSpPr>
          <p:cNvPr id="3" name="2 Marcador de contenido"/>
          <p:cNvSpPr>
            <a:spLocks noGrp="1"/>
          </p:cNvSpPr>
          <p:nvPr>
            <p:ph sz="quarter" idx="1"/>
          </p:nvPr>
        </p:nvSpPr>
        <p:spPr/>
        <p:txBody>
          <a:bodyPr>
            <a:normAutofit fontScale="70000" lnSpcReduction="20000"/>
          </a:bodyPr>
          <a:lstStyle/>
          <a:p>
            <a:pPr>
              <a:buNone/>
            </a:pPr>
            <a:r>
              <a:rPr lang="en-GB" b="1" i="1" u="sng" dirty="0" smtClean="0"/>
              <a:t>Most of the children will be able to</a:t>
            </a:r>
            <a:r>
              <a:rPr lang="en-GB" b="1" i="1" u="sng" dirty="0" smtClean="0"/>
              <a:t>:</a:t>
            </a:r>
          </a:p>
          <a:p>
            <a:pPr>
              <a:buNone/>
            </a:pPr>
            <a:endParaRPr lang="es-ES" b="1" i="1" u="sng" dirty="0" smtClean="0"/>
          </a:p>
          <a:p>
            <a:pPr lvl="0"/>
            <a:r>
              <a:rPr lang="en-GB" dirty="0" smtClean="0"/>
              <a:t>Participate actively in the different sessions, giving some ideas</a:t>
            </a:r>
            <a:endParaRPr lang="es-ES" dirty="0" smtClean="0"/>
          </a:p>
          <a:p>
            <a:pPr lvl="0"/>
            <a:r>
              <a:rPr lang="en-GB" dirty="0" smtClean="0"/>
              <a:t> Participate actively making the different experiments</a:t>
            </a:r>
            <a:endParaRPr lang="es-ES" dirty="0" smtClean="0"/>
          </a:p>
          <a:p>
            <a:pPr lvl="0"/>
            <a:r>
              <a:rPr lang="en-GB" dirty="0" smtClean="0"/>
              <a:t> Take notes about what they observe</a:t>
            </a:r>
            <a:endParaRPr lang="es-ES" dirty="0" smtClean="0"/>
          </a:p>
          <a:p>
            <a:pPr lvl="0"/>
            <a:r>
              <a:rPr lang="en-GB" dirty="0" smtClean="0"/>
              <a:t> Tell to another partners basic information about the conclusions they have got about this unit</a:t>
            </a:r>
            <a:endParaRPr lang="es-ES" dirty="0" smtClean="0"/>
          </a:p>
          <a:p>
            <a:endParaRPr lang="es-ES" dirty="0" smtClean="0"/>
          </a:p>
          <a:p>
            <a:endParaRPr lang="es-ES" dirty="0" smtClean="0"/>
          </a:p>
          <a:p>
            <a:pPr>
              <a:buNone/>
            </a:pPr>
            <a:r>
              <a:rPr lang="en-GB" b="1" i="1" u="sng" dirty="0" smtClean="0"/>
              <a:t>Some of the children could</a:t>
            </a:r>
            <a:r>
              <a:rPr lang="en-GB" b="1" i="1" u="sng" dirty="0" smtClean="0"/>
              <a:t>:</a:t>
            </a:r>
          </a:p>
          <a:p>
            <a:pPr>
              <a:buNone/>
            </a:pPr>
            <a:endParaRPr lang="es-ES" b="1" i="1" u="sng" dirty="0" smtClean="0"/>
          </a:p>
          <a:p>
            <a:pPr lvl="0"/>
            <a:r>
              <a:rPr lang="en-GB" dirty="0" smtClean="0"/>
              <a:t>Register conclusions about the different experiments, in group or individually</a:t>
            </a:r>
            <a:endParaRPr lang="es-ES" dirty="0" smtClean="0"/>
          </a:p>
          <a:p>
            <a:pPr lvl="0"/>
            <a:r>
              <a:rPr lang="en-GB" dirty="0" smtClean="0"/>
              <a:t> Give ideas by using deductions</a:t>
            </a:r>
            <a:endParaRPr lang="es-ES" dirty="0" smtClean="0"/>
          </a:p>
          <a:p>
            <a:pPr lvl="0"/>
            <a:r>
              <a:rPr lang="en-GB" dirty="0" smtClean="0"/>
              <a:t>Participate in the experiments and get conclusions of each them</a:t>
            </a:r>
            <a:endParaRPr lang="es-ES" dirty="0" smtClean="0"/>
          </a:p>
          <a:p>
            <a:pPr lvl="0"/>
            <a:r>
              <a:rPr lang="en-GB" dirty="0" smtClean="0"/>
              <a:t> Tell to another partners what they have observed and their conclusions </a:t>
            </a:r>
            <a:endParaRPr lang="es-ES" dirty="0" smtClean="0"/>
          </a:p>
          <a:p>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508</TotalTime>
  <Words>1071</Words>
  <Application>Microsoft Office PowerPoint</Application>
  <PresentationFormat>Presentación en pantalla (4:3)</PresentationFormat>
  <Paragraphs>147</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Mirador</vt:lpstr>
      <vt:lpstr>Diapositiva 1</vt:lpstr>
      <vt:lpstr>Diapositiva 2</vt:lpstr>
      <vt:lpstr>TIMING</vt:lpstr>
      <vt:lpstr>PREVIOUS KNOWLEDGE</vt:lpstr>
      <vt:lpstr>Diapositiva 5</vt:lpstr>
      <vt:lpstr>LANGUAGE (PART 2)</vt:lpstr>
      <vt:lpstr>resources</vt:lpstr>
      <vt:lpstr>3 levels of Attainment/expectations in the students outcomes (Part 1)</vt:lpstr>
      <vt:lpstr>3 levels of Attainment/expectations in the students outcomes (Part 2)</vt:lpstr>
      <vt:lpstr>Diapositiva 10</vt:lpstr>
      <vt:lpstr>CAPACITIES TO DEVELOP</vt:lpstr>
      <vt:lpstr>STRATEGIES IN USE (teaching)</vt:lpstr>
      <vt:lpstr>Basic Competencies (PART 1) </vt:lpstr>
      <vt:lpstr>Basic Competencies (PART 2)</vt:lpstr>
      <vt:lpstr>Junior European Language Portfolio (Part 1)</vt:lpstr>
      <vt:lpstr>Junior European Language Portfolio (Part 2)   </vt:lpstr>
      <vt:lpstr>Objectives from the "Castille &amp; León " Official curriculum (Part 1)</vt:lpstr>
      <vt:lpstr>Objectives from the "Castille &amp; León " Official curriculum (Part 2)</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Jorge</dc:creator>
  <cp:lastModifiedBy>Jorge Velarde</cp:lastModifiedBy>
  <cp:revision>68</cp:revision>
  <dcterms:created xsi:type="dcterms:W3CDTF">2012-01-12T19:06:04Z</dcterms:created>
  <dcterms:modified xsi:type="dcterms:W3CDTF">2012-01-13T05:00:01Z</dcterms:modified>
</cp:coreProperties>
</file>